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300" r:id="rId3"/>
    <p:sldId id="259" r:id="rId4"/>
    <p:sldId id="260" r:id="rId5"/>
    <p:sldId id="287" r:id="rId6"/>
    <p:sldId id="290" r:id="rId7"/>
    <p:sldId id="301" r:id="rId8"/>
    <p:sldId id="292" r:id="rId9"/>
    <p:sldId id="262" r:id="rId10"/>
    <p:sldId id="293" r:id="rId11"/>
    <p:sldId id="302" r:id="rId12"/>
    <p:sldId id="289" r:id="rId13"/>
    <p:sldId id="297" r:id="rId14"/>
    <p:sldId id="288" r:id="rId15"/>
    <p:sldId id="298" r:id="rId16"/>
    <p:sldId id="299" r:id="rId17"/>
    <p:sldId id="274" r:id="rId18"/>
  </p:sldIdLst>
  <p:sldSz cx="9144000" cy="6858000" type="screen4x3"/>
  <p:notesSz cx="6858000" cy="9144000"/>
  <p:custDataLst>
    <p:tags r:id="rId21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30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387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F372902E-E14A-4383-B7F9-300341CE5C40}" type="datetimeFigureOut">
              <a:rPr lang="nl-NL"/>
              <a:pPr>
                <a:defRPr/>
              </a:pPr>
              <a:t>16-6-2014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82DB241D-067B-4073-9550-0D25E93972CD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266DFC-8225-439D-B1DE-E1D3DD5B5B80}" type="datetimeFigureOut">
              <a:rPr lang="nl-NL"/>
              <a:pPr>
                <a:defRPr/>
              </a:pPr>
              <a:t>16-6-2014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17A705-6EF5-463B-AC15-A35C80B07E2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eindslide"/>
          <p:cNvPicPr>
            <a:picLocks noChangeAspect="1" noChangeArrowheads="1"/>
          </p:cNvPicPr>
          <p:nvPr userDrawn="1"/>
        </p:nvPicPr>
        <p:blipFill>
          <a:blip r:embed="rId2" cstate="print"/>
          <a:srcRect l="10417" t="46388" r="5208" b="20694"/>
          <a:stretch>
            <a:fillRect/>
          </a:stretch>
        </p:blipFill>
        <p:spPr bwMode="auto">
          <a:xfrm>
            <a:off x="5676900" y="5297488"/>
            <a:ext cx="32766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10"/>
          <p:cNvSpPr/>
          <p:nvPr userDrawn="1"/>
        </p:nvSpPr>
        <p:spPr>
          <a:xfrm>
            <a:off x="0" y="0"/>
            <a:ext cx="9144000" cy="5019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eindslide"/>
          <p:cNvPicPr>
            <a:picLocks noChangeAspect="1" noChangeArrowheads="1"/>
          </p:cNvPicPr>
          <p:nvPr userDrawn="1"/>
        </p:nvPicPr>
        <p:blipFill>
          <a:blip r:embed="rId2" cstate="print"/>
          <a:srcRect l="10417" t="46388" r="5208" b="20694"/>
          <a:stretch>
            <a:fillRect/>
          </a:stretch>
        </p:blipFill>
        <p:spPr bwMode="auto">
          <a:xfrm>
            <a:off x="5676900" y="5297488"/>
            <a:ext cx="32766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4175" y="3762375"/>
            <a:ext cx="7677150" cy="858838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dirty="0" smtClean="0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1468437"/>
            <a:ext cx="7677150" cy="1920875"/>
          </a:xfrm>
        </p:spPr>
        <p:txBody>
          <a:bodyPr/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5" name="Date Placeholder 22"/>
          <p:cNvSpPr>
            <a:spLocks noGrp="1"/>
          </p:cNvSpPr>
          <p:nvPr>
            <p:ph type="dt" sz="half" idx="10"/>
          </p:nvPr>
        </p:nvSpPr>
        <p:spPr>
          <a:xfrm>
            <a:off x="384175" y="6049963"/>
            <a:ext cx="5051425" cy="26193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126000" tIns="45720" rIns="0" bIns="45720" numCol="1" anchor="ctr" anchorCtr="0" compatLnSpc="1">
            <a:prstTxWarp prst="textNoShape">
              <a:avLst/>
            </a:prstTxWarp>
          </a:bodyPr>
          <a:lstStyle>
            <a:lvl1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lang="nl-NL" sz="1100" kern="1200" cap="all" baseline="0">
                <a:solidFill>
                  <a:schemeClr val="accent1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4175" y="5861050"/>
            <a:ext cx="5051425" cy="260350"/>
          </a:xfrm>
        </p:spPr>
        <p:txBody>
          <a:bodyPr anchor="ctr"/>
          <a:lstStyle>
            <a:lvl1pPr>
              <a:defRPr sz="1100"/>
            </a:lvl1pPr>
          </a:lstStyle>
          <a:p>
            <a:pPr>
              <a:defRPr/>
            </a:pPr>
            <a:r>
              <a:t>Informatiebijeenkomst Participatiewet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Informatiebijeenkomst Participatiewet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159FE-F7AD-4D3E-8D59-C71CE40B8FBD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176" y="1778002"/>
            <a:ext cx="4135924" cy="423703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101" y="1778001"/>
            <a:ext cx="4135924" cy="423703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Informatiebijeenkomst Participatiewet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E1E65-D28E-407B-B829-D58146907F48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eindslid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ne 45"/>
          <p:cNvSpPr>
            <a:spLocks noChangeShapeType="1"/>
          </p:cNvSpPr>
          <p:nvPr userDrawn="1"/>
        </p:nvSpPr>
        <p:spPr bwMode="auto">
          <a:xfrm>
            <a:off x="0" y="6056313"/>
            <a:ext cx="9144000" cy="0"/>
          </a:xfrm>
          <a:prstGeom prst="line">
            <a:avLst/>
          </a:prstGeom>
          <a:noFill/>
          <a:ln w="12700">
            <a:solidFill>
              <a:srgbClr val="0099F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kern="0" dirty="0">
              <a:solidFill>
                <a:sysClr val="windowText" lastClr="000000"/>
              </a:solidFill>
              <a:latin typeface="Verdana" pitchFamily="34" charset="0"/>
            </a:endParaRPr>
          </a:p>
        </p:txBody>
      </p:sp>
      <p:sp>
        <p:nvSpPr>
          <p:cNvPr id="19" name="Line 47"/>
          <p:cNvSpPr>
            <a:spLocks noChangeShapeType="1"/>
          </p:cNvSpPr>
          <p:nvPr userDrawn="1"/>
        </p:nvSpPr>
        <p:spPr bwMode="auto">
          <a:xfrm>
            <a:off x="0" y="1360488"/>
            <a:ext cx="9144000" cy="0"/>
          </a:xfrm>
          <a:prstGeom prst="line">
            <a:avLst/>
          </a:prstGeom>
          <a:noFill/>
          <a:ln w="12700">
            <a:solidFill>
              <a:srgbClr val="0099F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kern="0" dirty="0">
              <a:solidFill>
                <a:sysClr val="windowText" lastClr="000000"/>
              </a:solidFill>
              <a:latin typeface="Verdana" pitchFamily="34" charset="0"/>
            </a:endParaRPr>
          </a:p>
        </p:txBody>
      </p:sp>
      <p:sp>
        <p:nvSpPr>
          <p:cNvPr id="9" name="Freeform 34"/>
          <p:cNvSpPr>
            <a:spLocks/>
          </p:cNvSpPr>
          <p:nvPr userDrawn="1"/>
        </p:nvSpPr>
        <p:spPr bwMode="auto">
          <a:xfrm>
            <a:off x="8440738" y="6056313"/>
            <a:ext cx="703262" cy="801687"/>
          </a:xfrm>
          <a:custGeom>
            <a:avLst/>
            <a:gdLst/>
            <a:ahLst/>
            <a:cxnLst>
              <a:cxn ang="0">
                <a:pos x="0" y="368"/>
              </a:cxn>
              <a:cxn ang="0">
                <a:pos x="736" y="736"/>
              </a:cxn>
              <a:cxn ang="0">
                <a:pos x="736" y="732"/>
              </a:cxn>
              <a:cxn ang="0">
                <a:pos x="10" y="368"/>
              </a:cxn>
              <a:cxn ang="0">
                <a:pos x="736" y="4"/>
              </a:cxn>
              <a:cxn ang="0">
                <a:pos x="736" y="0"/>
              </a:cxn>
              <a:cxn ang="0">
                <a:pos x="0" y="368"/>
              </a:cxn>
            </a:cxnLst>
            <a:rect l="0" t="0" r="r" b="b"/>
            <a:pathLst>
              <a:path w="736" h="736">
                <a:moveTo>
                  <a:pt x="0" y="368"/>
                </a:moveTo>
                <a:lnTo>
                  <a:pt x="736" y="736"/>
                </a:lnTo>
                <a:lnTo>
                  <a:pt x="736" y="732"/>
                </a:lnTo>
                <a:lnTo>
                  <a:pt x="10" y="368"/>
                </a:lnTo>
                <a:lnTo>
                  <a:pt x="736" y="4"/>
                </a:lnTo>
                <a:lnTo>
                  <a:pt x="736" y="0"/>
                </a:lnTo>
                <a:lnTo>
                  <a:pt x="0" y="368"/>
                </a:lnTo>
                <a:close/>
              </a:path>
            </a:pathLst>
          </a:custGeom>
          <a:solidFill>
            <a:srgbClr val="0099FF"/>
          </a:solidFill>
          <a:ln w="9525" cmpd="sng">
            <a:solidFill>
              <a:srgbClr val="0092CF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kern="0" dirty="0">
              <a:solidFill>
                <a:sysClr val="windowText" lastClr="000000"/>
              </a:solidFill>
              <a:latin typeface="Verdana" pitchFamily="34" charset="0"/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384175" y="174625"/>
            <a:ext cx="84518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600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4175" y="1778000"/>
            <a:ext cx="8451850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600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4175" y="6303963"/>
            <a:ext cx="5607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6000" tIns="45720" rIns="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nl-NL" sz="1300" kern="1200" cap="all" baseline="0">
                <a:solidFill>
                  <a:schemeClr val="accent1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t>Informatiebijeenkomst Participatiewet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7625" y="6303963"/>
            <a:ext cx="6143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nl-NL" sz="1300" kern="1200">
                <a:solidFill>
                  <a:schemeClr val="accent1"/>
                </a:solidFill>
                <a:latin typeface="Verdan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04AFD2E-8402-4A66-89FD-1226886611F7}" type="slidenum">
              <a:rPr/>
              <a:pPr>
                <a:defRPr/>
              </a:pPr>
              <a:t>‹nr.›</a:t>
            </a:fld>
            <a:endParaRPr/>
          </a:p>
        </p:txBody>
      </p:sp>
      <p:sp>
        <p:nvSpPr>
          <p:cNvPr id="15" name="Line 35"/>
          <p:cNvSpPr>
            <a:spLocks noChangeShapeType="1"/>
          </p:cNvSpPr>
          <p:nvPr userDrawn="1"/>
        </p:nvSpPr>
        <p:spPr bwMode="auto">
          <a:xfrm>
            <a:off x="0" y="6856413"/>
            <a:ext cx="9144000" cy="0"/>
          </a:xfrm>
          <a:prstGeom prst="line">
            <a:avLst/>
          </a:prstGeom>
          <a:noFill/>
          <a:ln w="12700">
            <a:solidFill>
              <a:srgbClr val="0099F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kern="0" dirty="0">
              <a:solidFill>
                <a:sysClr val="windowText" lastClr="000000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4" r:id="rId3"/>
    <p:sldLayoutId id="2147483653" r:id="rId4"/>
    <p:sldLayoutId id="2147483657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nl-NL" sz="2600" b="1" kern="1200" dirty="0">
          <a:solidFill>
            <a:schemeClr val="accent1"/>
          </a:solidFill>
          <a:latin typeface="Verdan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chemeClr val="accent1"/>
          </a:solidFill>
          <a:latin typeface="Verdana" pitchFamily="34" charset="0"/>
        </a:defRPr>
      </a:lvl9pPr>
    </p:titleStyle>
    <p:bodyStyle>
      <a:lvl1pPr marL="266700" indent="-266700" algn="l" rtl="0" eaLnBrk="0" fontAlgn="base" hangingPunct="0">
        <a:spcBef>
          <a:spcPct val="0"/>
        </a:spcBef>
        <a:spcAft>
          <a:spcPts val="475"/>
        </a:spcAft>
        <a:buSzPct val="80000"/>
        <a:buFont typeface="Wingdings 2" pitchFamily="18" charset="2"/>
        <a:buChar char=""/>
        <a:defRPr lang="en-US" sz="2200" kern="1200">
          <a:solidFill>
            <a:schemeClr val="accent1"/>
          </a:solidFill>
          <a:latin typeface="Verdana" pitchFamily="34" charset="0"/>
          <a:ea typeface="+mn-ea"/>
          <a:cs typeface="+mn-cs"/>
        </a:defRPr>
      </a:lvl1pPr>
      <a:lvl2pPr marL="542925" indent="-276225" algn="l" rtl="0" eaLnBrk="0" fontAlgn="base" hangingPunct="0">
        <a:spcBef>
          <a:spcPct val="0"/>
        </a:spcBef>
        <a:spcAft>
          <a:spcPts val="475"/>
        </a:spcAft>
        <a:buClr>
          <a:schemeClr val="tx2"/>
        </a:buClr>
        <a:buSzPct val="80000"/>
        <a:buFont typeface="Wingdings 2" pitchFamily="18" charset="2"/>
        <a:buChar char=""/>
        <a:defRPr lang="en-US" sz="2000" kern="1200">
          <a:solidFill>
            <a:schemeClr val="accent1"/>
          </a:solidFill>
          <a:latin typeface="Verdana" pitchFamily="34" charset="0"/>
          <a:ea typeface="+mn-ea"/>
          <a:cs typeface="+mn-cs"/>
        </a:defRPr>
      </a:lvl2pPr>
      <a:lvl3pPr marL="809625" indent="-266700" algn="l" rtl="0" eaLnBrk="0" fontAlgn="base" hangingPunct="0">
        <a:spcBef>
          <a:spcPct val="0"/>
        </a:spcBef>
        <a:spcAft>
          <a:spcPts val="475"/>
        </a:spcAft>
        <a:buFont typeface="Calibri" pitchFamily="34" charset="0"/>
        <a:buChar char="-"/>
        <a:defRPr lang="en-US" sz="2000" kern="1200">
          <a:solidFill>
            <a:schemeClr val="accent1"/>
          </a:solidFill>
          <a:latin typeface="Verdana" pitchFamily="34" charset="0"/>
          <a:ea typeface="+mn-ea"/>
          <a:cs typeface="+mn-cs"/>
        </a:defRPr>
      </a:lvl3pPr>
      <a:lvl4pPr marL="1076325" indent="-266700" algn="l" rtl="0" eaLnBrk="0" fontAlgn="base" hangingPunct="0">
        <a:spcBef>
          <a:spcPct val="0"/>
        </a:spcBef>
        <a:spcAft>
          <a:spcPts val="475"/>
        </a:spcAft>
        <a:buFont typeface="Calibri" pitchFamily="34" charset="0"/>
        <a:buChar char="-"/>
        <a:defRPr lang="en-US" sz="2000" kern="1200">
          <a:solidFill>
            <a:schemeClr val="accent1"/>
          </a:solidFill>
          <a:latin typeface="Verdana" pitchFamily="34" charset="0"/>
          <a:ea typeface="+mn-ea"/>
          <a:cs typeface="+mn-cs"/>
        </a:defRPr>
      </a:lvl4pPr>
      <a:lvl5pPr marL="1343025" indent="-266700" algn="l" rtl="0" eaLnBrk="0" fontAlgn="base" hangingPunct="0">
        <a:spcBef>
          <a:spcPct val="0"/>
        </a:spcBef>
        <a:spcAft>
          <a:spcPts val="475"/>
        </a:spcAft>
        <a:buFont typeface="Calibri" pitchFamily="34" charset="0"/>
        <a:buChar char="-"/>
        <a:defRPr lang="nl-NL" sz="2000" kern="1200">
          <a:solidFill>
            <a:schemeClr val="accent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Baanafspraak voor de doelgroep</a:t>
            </a:r>
          </a:p>
        </p:txBody>
      </p:sp>
      <p:sp>
        <p:nvSpPr>
          <p:cNvPr id="18434" name="Tijdelijke aanduiding voor inhoud 2"/>
          <p:cNvSpPr>
            <a:spLocks noGrp="1"/>
          </p:cNvSpPr>
          <p:nvPr>
            <p:ph idx="1"/>
          </p:nvPr>
        </p:nvSpPr>
        <p:spPr>
          <a:xfrm>
            <a:off x="384175" y="1495425"/>
            <a:ext cx="8451850" cy="4398963"/>
          </a:xfrm>
        </p:spPr>
        <p:txBody>
          <a:bodyPr/>
          <a:lstStyle/>
          <a:p>
            <a:r>
              <a:rPr lang="nl-NL" sz="1800" smtClean="0">
                <a:sym typeface="Wingdings" pitchFamily="2" charset="2"/>
              </a:rPr>
              <a:t>Komende jaren zijn prioritaire doelgroepen in het kader van Baanafspraak:</a:t>
            </a:r>
            <a:br>
              <a:rPr lang="nl-NL" sz="1800" smtClean="0">
                <a:sym typeface="Wingdings" pitchFamily="2" charset="2"/>
              </a:rPr>
            </a:br>
            <a:r>
              <a:rPr lang="nl-NL" sz="1800" smtClean="0">
                <a:sym typeface="Wingdings" pitchFamily="2" charset="2"/>
              </a:rPr>
              <a:t>- zittend bestand Wajong</a:t>
            </a:r>
            <a:br>
              <a:rPr lang="nl-NL" sz="1800" smtClean="0">
                <a:sym typeface="Wingdings" pitchFamily="2" charset="2"/>
              </a:rPr>
            </a:br>
            <a:r>
              <a:rPr lang="nl-NL" sz="1800" smtClean="0">
                <a:sym typeface="Wingdings" pitchFamily="2" charset="2"/>
              </a:rPr>
              <a:t>- mensen op wachtlijst WSW</a:t>
            </a:r>
          </a:p>
          <a:p>
            <a:endParaRPr lang="nl-NL" sz="1800" smtClean="0">
              <a:sym typeface="Wingdings" pitchFamily="2" charset="2"/>
            </a:endParaRPr>
          </a:p>
          <a:p>
            <a:r>
              <a:rPr lang="nl-NL" sz="1800" smtClean="0">
                <a:sym typeface="Wingdings" pitchFamily="2" charset="2"/>
              </a:rPr>
              <a:t>UWV brengt het huidige bestand ”in beeld” (profiel op werk.nl)</a:t>
            </a:r>
          </a:p>
          <a:p>
            <a:pPr>
              <a:buFont typeface="Wingdings 2" pitchFamily="18" charset="2"/>
              <a:buNone/>
            </a:pPr>
            <a:r>
              <a:rPr lang="nl-NL" sz="1800" smtClean="0">
                <a:sym typeface="Wingdings" pitchFamily="2" charset="2"/>
              </a:rPr>
              <a:t>	Er komt extra inzet op oWajong</a:t>
            </a:r>
          </a:p>
          <a:p>
            <a:pPr>
              <a:buFont typeface="Wingdings 2" pitchFamily="18" charset="2"/>
              <a:buNone/>
            </a:pPr>
            <a:endParaRPr lang="nl-NL" sz="1800" smtClean="0">
              <a:sym typeface="Wingdings" pitchFamily="2" charset="2"/>
            </a:endParaRPr>
          </a:p>
          <a:p>
            <a:r>
              <a:rPr lang="nl-NL" sz="1800" smtClean="0">
                <a:sym typeface="Wingdings" pitchFamily="2" charset="2"/>
              </a:rPr>
              <a:t>Opbouw banen:</a:t>
            </a:r>
            <a:r>
              <a:rPr lang="nl-NL" smtClean="0">
                <a:sym typeface="Wingdings" pitchFamily="2" charset="2"/>
              </a:rPr>
              <a:t/>
            </a:r>
            <a:br>
              <a:rPr lang="nl-NL" smtClean="0">
                <a:sym typeface="Wingdings" pitchFamily="2" charset="2"/>
              </a:rPr>
            </a:br>
            <a:endParaRPr lang="nl-NL" sz="2000" smtClean="0">
              <a:sym typeface="Wingdings" pitchFamily="2" charset="2"/>
            </a:endParaRPr>
          </a:p>
          <a:p>
            <a:pPr lvl="1">
              <a:buFont typeface="Wingdings 2" pitchFamily="18" charset="2"/>
              <a:buNone/>
            </a:pPr>
            <a:endParaRPr lang="nl-NL" smtClean="0"/>
          </a:p>
        </p:txBody>
      </p:sp>
      <p:sp>
        <p:nvSpPr>
          <p:cNvPr id="18435" name="Tijdelijke aanduiding voor voettekst 3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dirty="0" smtClean="0"/>
              <a:t>PARTICIPATIEWET</a:t>
            </a:r>
            <a:endParaRPr cap="none" dirty="0" smtClean="0"/>
          </a:p>
        </p:txBody>
      </p:sp>
      <p:sp>
        <p:nvSpPr>
          <p:cNvPr id="18436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6F68BCD9-A176-4859-A201-A9CD35ADAA7F}" type="slidenum">
              <a:rPr smtClean="0"/>
              <a:pPr/>
              <a:t>10</a:t>
            </a:fld>
            <a:endParaRPr smtClean="0"/>
          </a:p>
        </p:txBody>
      </p:sp>
      <p:graphicFrame>
        <p:nvGraphicFramePr>
          <p:cNvPr id="8" name="Tabel 7"/>
          <p:cNvGraphicFramePr>
            <a:graphicFrameLocks noGrp="1"/>
          </p:cNvGraphicFramePr>
          <p:nvPr/>
        </p:nvGraphicFramePr>
        <p:xfrm>
          <a:off x="755650" y="4419600"/>
          <a:ext cx="5616624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872208"/>
                <a:gridCol w="1872208"/>
              </a:tblGrid>
              <a:tr h="317755">
                <a:tc>
                  <a:txBody>
                    <a:bodyPr/>
                    <a:lstStyle/>
                    <a:p>
                      <a:r>
                        <a:rPr lang="nl-NL" dirty="0" smtClean="0"/>
                        <a:t>Baanafspraak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2014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2026</a:t>
                      </a:r>
                      <a:endParaRPr lang="nl-NL" dirty="0"/>
                    </a:p>
                  </a:txBody>
                  <a:tcPr/>
                </a:tc>
              </a:tr>
              <a:tr h="317755">
                <a:tc>
                  <a:txBody>
                    <a:bodyPr/>
                    <a:lstStyle/>
                    <a:p>
                      <a:r>
                        <a:rPr lang="nl-NL" dirty="0" smtClean="0"/>
                        <a:t>Markt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5.000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100.000</a:t>
                      </a:r>
                      <a:endParaRPr lang="nl-NL" dirty="0"/>
                    </a:p>
                  </a:txBody>
                  <a:tcPr/>
                </a:tc>
              </a:tr>
              <a:tr h="317755">
                <a:tc>
                  <a:txBody>
                    <a:bodyPr/>
                    <a:lstStyle/>
                    <a:p>
                      <a:r>
                        <a:rPr lang="nl-NL" dirty="0" smtClean="0"/>
                        <a:t>Overheid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2.500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25.000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Rechte verbindingslijn met pijl 9"/>
          <p:cNvCxnSpPr/>
          <p:nvPr/>
        </p:nvCxnSpPr>
        <p:spPr>
          <a:xfrm>
            <a:off x="4356100" y="5157788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4356100" y="5516563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Lagere regelgeving Quotumwet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Nadere invulling quotum		</a:t>
            </a:r>
          </a:p>
          <a:p>
            <a:pPr lvl="1"/>
            <a:r>
              <a:rPr lang="nl-NL" dirty="0" smtClean="0"/>
              <a:t>Omvang werkgever</a:t>
            </a:r>
          </a:p>
          <a:p>
            <a:pPr lvl="1"/>
            <a:r>
              <a:rPr lang="nl-NL" dirty="0" smtClean="0"/>
              <a:t>Quotumtekort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Gegevens</a:t>
            </a:r>
          </a:p>
          <a:p>
            <a:endParaRPr lang="nl-NL" dirty="0" smtClean="0"/>
          </a:p>
          <a:p>
            <a:r>
              <a:rPr lang="nl-NL" dirty="0" smtClean="0"/>
              <a:t>Beoordeling doelgroep</a:t>
            </a:r>
          </a:p>
          <a:p>
            <a:pPr lvl="1"/>
            <a:r>
              <a:rPr lang="nl-NL" dirty="0" smtClean="0"/>
              <a:t>In staat tot verdienen WML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Participatiewet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9159FE-F7AD-4D3E-8D59-C71CE40B8FBD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Beoordelingstaken UWV</a:t>
            </a:r>
          </a:p>
        </p:txBody>
      </p:sp>
      <p:sp>
        <p:nvSpPr>
          <p:cNvPr id="19458" name="Tijdelijke aanduiding voor inhoud 2"/>
          <p:cNvSpPr>
            <a:spLocks noGrp="1"/>
          </p:cNvSpPr>
          <p:nvPr>
            <p:ph idx="1"/>
          </p:nvPr>
        </p:nvSpPr>
        <p:spPr>
          <a:xfrm>
            <a:off x="384175" y="1412875"/>
            <a:ext cx="8451850" cy="46021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nl-NL" sz="1200" u="sng" smtClean="0"/>
              <a:t>Wettelijke taak van UWV / beoordelingen:</a:t>
            </a:r>
            <a:endParaRPr lang="nl-NL" sz="1200" smtClean="0"/>
          </a:p>
          <a:p>
            <a:r>
              <a:rPr lang="nl-NL" sz="1200" smtClean="0"/>
              <a:t>Wajong 2015</a:t>
            </a:r>
          </a:p>
          <a:p>
            <a:r>
              <a:rPr lang="nl-NL" sz="1200" smtClean="0"/>
              <a:t>Baanafspraak</a:t>
            </a:r>
          </a:p>
          <a:p>
            <a:r>
              <a:rPr lang="nl-NL" sz="1200" smtClean="0"/>
              <a:t>Advies beschut werk</a:t>
            </a:r>
          </a:p>
          <a:p>
            <a:r>
              <a:rPr lang="nl-NL" sz="1200" smtClean="0"/>
              <a:t>Medische uren beperkten (MUB)</a:t>
            </a:r>
          </a:p>
          <a:p>
            <a:r>
              <a:rPr lang="nl-NL" sz="1200" smtClean="0"/>
              <a:t>Herindicatie Wsw (beschut werken resp. begeleid werken)</a:t>
            </a:r>
          </a:p>
          <a:p>
            <a:r>
              <a:rPr lang="nl-NL" sz="1200" smtClean="0"/>
              <a:t>Loonwaardevaststelling bij inzet van loondispensatie</a:t>
            </a:r>
          </a:p>
          <a:p>
            <a:r>
              <a:rPr lang="nl-NL" sz="1200" smtClean="0"/>
              <a:t>(duurzaam geen) arbeidsvermogen binnen de herindelingsoperatie</a:t>
            </a:r>
          </a:p>
          <a:p>
            <a:r>
              <a:rPr lang="nl-NL" sz="1200" smtClean="0"/>
              <a:t>Voortgezette werkregeling nWajong</a:t>
            </a:r>
          </a:p>
          <a:p>
            <a:r>
              <a:rPr lang="nl-NL" sz="1200" smtClean="0"/>
              <a:t>Aangepaste ZW-/WIA-claimbeoordeling voor LKS-gerechtigden</a:t>
            </a:r>
          </a:p>
          <a:p>
            <a:pPr>
              <a:buFont typeface="Wingdings 2" pitchFamily="18" charset="2"/>
              <a:buNone/>
            </a:pPr>
            <a:endParaRPr lang="nl-NL" sz="1200" u="sng" smtClean="0"/>
          </a:p>
          <a:p>
            <a:pPr>
              <a:buFont typeface="Wingdings 2" pitchFamily="18" charset="2"/>
              <a:buNone/>
            </a:pPr>
            <a:r>
              <a:rPr lang="nl-NL" sz="1200" u="sng" smtClean="0"/>
              <a:t>Facultatieve dienstverlening door UWV (op verzoek gemeente):</a:t>
            </a:r>
            <a:endParaRPr lang="nl-NL" sz="1200" smtClean="0"/>
          </a:p>
          <a:p>
            <a:r>
              <a:rPr lang="nl-NL" sz="1200" smtClean="0"/>
              <a:t>Loonwaardevaststelling bij inzet LKS door gemeente</a:t>
            </a:r>
          </a:p>
          <a:p>
            <a:r>
              <a:rPr lang="nl-NL" sz="1200" smtClean="0"/>
              <a:t>Beoordeling loonkostensubsidie (LKS)</a:t>
            </a:r>
          </a:p>
          <a:p>
            <a:r>
              <a:rPr lang="nl-NL" sz="1200" smtClean="0"/>
              <a:t>Studieregeling</a:t>
            </a:r>
          </a:p>
          <a:p>
            <a:pPr>
              <a:buFont typeface="Wingdings 2" pitchFamily="18" charset="2"/>
              <a:buNone/>
            </a:pPr>
            <a:endParaRPr lang="nl-NL" sz="800" smtClean="0"/>
          </a:p>
          <a:p>
            <a:pPr>
              <a:buFont typeface="Wingdings 2" pitchFamily="18" charset="2"/>
              <a:buNone/>
            </a:pPr>
            <a:r>
              <a:rPr lang="nl-NL" sz="1200" b="1" smtClean="0"/>
              <a:t>Inzet UWV: </a:t>
            </a:r>
          </a:p>
          <a:p>
            <a:r>
              <a:rPr lang="nl-NL" sz="1200" smtClean="0"/>
              <a:t>Zo integraal mogelijk beoordelen</a:t>
            </a:r>
          </a:p>
          <a:p>
            <a:r>
              <a:rPr lang="nl-NL" sz="1200" smtClean="0"/>
              <a:t>Met respect voor gemeentelijke beleidsvrijheid</a:t>
            </a:r>
            <a:endParaRPr lang="nl-NL" sz="1200" b="1" smtClean="0"/>
          </a:p>
          <a:p>
            <a:pPr>
              <a:buFont typeface="Wingdings 2" pitchFamily="18" charset="2"/>
              <a:buNone/>
            </a:pPr>
            <a:endParaRPr lang="nl-NL" sz="1200" smtClean="0"/>
          </a:p>
        </p:txBody>
      </p:sp>
      <p:sp>
        <p:nvSpPr>
          <p:cNvPr id="19459" name="Tijdelijke aanduiding voor voettekst 3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dirty="0" smtClean="0"/>
              <a:t>PARTICIPATIEWET</a:t>
            </a:r>
            <a:endParaRPr cap="none" dirty="0" smtClean="0"/>
          </a:p>
        </p:txBody>
      </p:sp>
      <p:sp>
        <p:nvSpPr>
          <p:cNvPr id="19460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B774AF65-A036-49C0-A39D-ABC1825909EF}" type="slidenum">
              <a:rPr smtClean="0"/>
              <a:pPr/>
              <a:t>12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Uitgangspunten Werkkamer </a:t>
            </a:r>
            <a:br>
              <a:rPr smtClean="0"/>
            </a:br>
            <a:endParaRPr sz="1800" smtClean="0"/>
          </a:p>
        </p:txBody>
      </p:sp>
      <p:sp>
        <p:nvSpPr>
          <p:cNvPr id="20482" name="Tijdelijke aanduiding voor inhoud 2"/>
          <p:cNvSpPr>
            <a:spLocks noGrp="1"/>
          </p:cNvSpPr>
          <p:nvPr>
            <p:ph idx="1"/>
          </p:nvPr>
        </p:nvSpPr>
        <p:spPr>
          <a:xfrm>
            <a:off x="384175" y="1484313"/>
            <a:ext cx="8451850" cy="4530725"/>
          </a:xfrm>
        </p:spPr>
        <p:txBody>
          <a:bodyPr/>
          <a:lstStyle/>
          <a:p>
            <a:r>
              <a:rPr lang="nl-NL" smtClean="0"/>
              <a:t>Werkbedrijven in arbeidsmarktregio’s vervullen centrale rol bij de Participatiewet en arbeidsmarktbeleid</a:t>
            </a:r>
            <a:br>
              <a:rPr lang="nl-NL" smtClean="0"/>
            </a:br>
            <a:r>
              <a:rPr lang="nl-NL" sz="1800" smtClean="0"/>
              <a:t>(van werk-naar-werk, opleiding, omscholing e.d.)</a:t>
            </a:r>
          </a:p>
          <a:p>
            <a:r>
              <a:rPr lang="nl-NL" smtClean="0"/>
              <a:t>Eerste inspanningen van de samenwerking zijn gericht op de plaatsing van mensen op de Baanafspraken en alles wat daarbij komt kijken</a:t>
            </a:r>
          </a:p>
          <a:p>
            <a:pPr>
              <a:buFont typeface="Wingdings 2" pitchFamily="18" charset="2"/>
              <a:buNone/>
            </a:pPr>
            <a:endParaRPr lang="nl-NL" smtClean="0"/>
          </a:p>
          <a:p>
            <a:pPr>
              <a:buFont typeface="Wingdings 2" pitchFamily="18" charset="2"/>
              <a:buNone/>
            </a:pPr>
            <a:r>
              <a:rPr lang="nl-NL" smtClean="0"/>
              <a:t>UWV neemt deel als “adviserend lid” in de Werkkamer</a:t>
            </a:r>
          </a:p>
          <a:p>
            <a:pPr>
              <a:buFont typeface="Wingdings 2" pitchFamily="18" charset="2"/>
              <a:buNone/>
            </a:pPr>
            <a:endParaRPr lang="nl-NL" smtClean="0"/>
          </a:p>
          <a:p>
            <a:pPr>
              <a:buFont typeface="Wingdings 2" pitchFamily="18" charset="2"/>
              <a:buNone/>
            </a:pPr>
            <a:r>
              <a:rPr lang="nl-NL" smtClean="0"/>
              <a:t>Uitgangspunten Werkkamer zijn te vinden op de website</a:t>
            </a:r>
          </a:p>
          <a:p>
            <a:pPr>
              <a:buFont typeface="Wingdings 2" pitchFamily="18" charset="2"/>
              <a:buNone/>
            </a:pPr>
            <a:r>
              <a:rPr lang="nl-NL" smtClean="0"/>
              <a:t>van de Stichting van de Arbeid.</a:t>
            </a:r>
          </a:p>
          <a:p>
            <a:endParaRPr lang="nl-NL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dirty="0" err="1" smtClean="0"/>
              <a:t>Participatiewet</a:t>
            </a:r>
            <a:endParaRPr dirty="0" smtClean="0"/>
          </a:p>
          <a:p>
            <a:pPr>
              <a:defRPr/>
            </a:pPr>
            <a:endParaRPr dirty="0"/>
          </a:p>
        </p:txBody>
      </p:sp>
      <p:sp>
        <p:nvSpPr>
          <p:cNvPr id="20484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F3AFC6D6-6539-4147-B79E-F063FB00C4A0}" type="slidenum">
              <a:rPr smtClean="0"/>
              <a:pPr/>
              <a:t>13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Uitgangspunten regionaal werkbedrijf</a:t>
            </a:r>
          </a:p>
        </p:txBody>
      </p:sp>
      <p:sp>
        <p:nvSpPr>
          <p:cNvPr id="21506" name="Tijdelijke aanduiding voor inhoud 2"/>
          <p:cNvSpPr>
            <a:spLocks noGrp="1"/>
          </p:cNvSpPr>
          <p:nvPr>
            <p:ph idx="1"/>
          </p:nvPr>
        </p:nvSpPr>
        <p:spPr>
          <a:xfrm>
            <a:off x="384175" y="1412875"/>
            <a:ext cx="8451850" cy="4602163"/>
          </a:xfrm>
        </p:spPr>
        <p:txBody>
          <a:bodyPr/>
          <a:lstStyle/>
          <a:p>
            <a:r>
              <a:rPr lang="nl-NL" sz="1800" smtClean="0"/>
              <a:t>Per arbeidsmarktregio een werkbedrijf (wettelijke verankering).</a:t>
            </a:r>
          </a:p>
          <a:p>
            <a:pPr>
              <a:buFont typeface="Wingdings 2" pitchFamily="18" charset="2"/>
              <a:buNone/>
            </a:pPr>
            <a:endParaRPr lang="nl-NL" sz="1600" smtClean="0"/>
          </a:p>
          <a:p>
            <a:r>
              <a:rPr lang="nl-NL" sz="1800" smtClean="0"/>
              <a:t>Werkbedrijven zijn schakel tussen werkgevers en mensen met een arbeidsbeperking voor begeleiding naar werk. De Werkkamer bereidt de vormgeving hiervan voor.  </a:t>
            </a:r>
          </a:p>
          <a:p>
            <a:pPr>
              <a:buFont typeface="Wingdings 2" pitchFamily="18" charset="2"/>
              <a:buNone/>
            </a:pPr>
            <a:endParaRPr lang="nl-NL" sz="1600" smtClean="0"/>
          </a:p>
          <a:p>
            <a:r>
              <a:rPr lang="nl-NL" sz="1800" smtClean="0"/>
              <a:t>Landelijke criteria (wetgeving) voor inzet loonkostensubsidie, beschut werk en overige re-integratie-instrumenten.</a:t>
            </a:r>
          </a:p>
          <a:p>
            <a:endParaRPr lang="nl-NL" sz="1600" smtClean="0"/>
          </a:p>
          <a:p>
            <a:r>
              <a:rPr lang="nl-NL" sz="1800" smtClean="0"/>
              <a:t>Werkkamer werkt nog kaders uit voor loonwaardebepaling (landelijk of regionaal).</a:t>
            </a:r>
          </a:p>
          <a:p>
            <a:endParaRPr lang="nl-NL" sz="1600" smtClean="0"/>
          </a:p>
          <a:p>
            <a:r>
              <a:rPr lang="nl-NL" sz="1800" smtClean="0"/>
              <a:t>Loonwaardebepaling vindt plaats op werkplek. Hierbij zijn het regionaal werkbedrijf en de werkgever betrokken. Gemeente als verantwoordelijke voor loonkostensubsidie is opdrachtgever.</a:t>
            </a:r>
          </a:p>
          <a:p>
            <a:endParaRPr lang="nl-NL" smtClean="0"/>
          </a:p>
          <a:p>
            <a:endParaRPr lang="nl-NL" smtClean="0"/>
          </a:p>
          <a:p>
            <a:endParaRPr lang="nl-NL" smtClean="0"/>
          </a:p>
          <a:p>
            <a:endParaRPr lang="nl-NL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dirty="0" err="1" smtClean="0"/>
              <a:t>Participatiewet</a:t>
            </a:r>
            <a:endParaRPr dirty="0" smtClean="0"/>
          </a:p>
          <a:p>
            <a:pPr>
              <a:defRPr/>
            </a:pPr>
            <a:endParaRPr dirty="0"/>
          </a:p>
        </p:txBody>
      </p:sp>
      <p:sp>
        <p:nvSpPr>
          <p:cNvPr id="21508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EB1FC480-57CD-4674-A18E-41C7DD06C8CB}" type="slidenum">
              <a:rPr smtClean="0"/>
              <a:pPr/>
              <a:t>14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z="2800" smtClean="0"/>
              <a:t/>
            </a:r>
            <a:br>
              <a:rPr sz="2800" smtClean="0"/>
            </a:br>
            <a:r>
              <a:rPr sz="2800" smtClean="0"/>
              <a:t>Voorzieningen en faciliteiten via regionaal werkbedrijf</a:t>
            </a:r>
            <a:br>
              <a:rPr sz="2800" smtClean="0"/>
            </a:br>
            <a:endParaRPr smtClean="0"/>
          </a:p>
        </p:txBody>
      </p:sp>
      <p:sp>
        <p:nvSpPr>
          <p:cNvPr id="22530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nl-NL" sz="1800" smtClean="0"/>
              <a:t>Onder regie van werkbedrijf zullen minimaal de volgende faciliteiten</a:t>
            </a:r>
          </a:p>
          <a:p>
            <a:pPr>
              <a:buFont typeface="Wingdings 2" pitchFamily="18" charset="2"/>
              <a:buNone/>
            </a:pPr>
            <a:r>
              <a:rPr lang="nl-NL" sz="1800" smtClean="0"/>
              <a:t>georganiseerd worden, naast loonkostensubsidie:</a:t>
            </a:r>
            <a:br>
              <a:rPr lang="nl-NL" sz="1800" smtClean="0"/>
            </a:br>
            <a:r>
              <a:rPr lang="nl-NL" sz="1800" smtClean="0"/>
              <a:t>- werkgeversdienstverlening, waaronder vaste contactpersoon </a:t>
            </a:r>
            <a:br>
              <a:rPr lang="nl-NL" sz="1800" smtClean="0"/>
            </a:br>
            <a:r>
              <a:rPr lang="nl-NL" sz="1800" smtClean="0"/>
              <a:t>- loonwaardesystematiek binnen landelijk vastgestelde kaders</a:t>
            </a:r>
            <a:br>
              <a:rPr lang="nl-NL" sz="1800" smtClean="0"/>
            </a:br>
            <a:r>
              <a:rPr lang="nl-NL" sz="1800" smtClean="0"/>
              <a:t>- jobcoach-voorziening</a:t>
            </a:r>
            <a:br>
              <a:rPr lang="nl-NL" sz="1800" smtClean="0"/>
            </a:br>
            <a:r>
              <a:rPr lang="nl-NL" sz="1800" smtClean="0"/>
              <a:t>- beschut werk</a:t>
            </a:r>
            <a:br>
              <a:rPr lang="nl-NL" sz="1800" smtClean="0"/>
            </a:br>
            <a:r>
              <a:rPr lang="nl-NL" sz="1800" smtClean="0"/>
              <a:t>- (kosten)werkplekaanpassingen</a:t>
            </a:r>
            <a:br>
              <a:rPr lang="nl-NL" sz="1800" smtClean="0"/>
            </a:br>
            <a:r>
              <a:rPr lang="nl-NL" sz="1800" smtClean="0"/>
              <a:t>- proefplaatsing</a:t>
            </a:r>
            <a:br>
              <a:rPr lang="nl-NL" sz="1800" smtClean="0"/>
            </a:br>
            <a:r>
              <a:rPr lang="nl-NL" sz="1800" smtClean="0"/>
              <a:t>- begeleiding naar en tijdens werk</a:t>
            </a:r>
            <a:br>
              <a:rPr lang="nl-NL" sz="1800" smtClean="0"/>
            </a:br>
            <a:r>
              <a:rPr lang="nl-NL" sz="1800" smtClean="0"/>
              <a:t>- (groeps)detachering</a:t>
            </a:r>
            <a:br>
              <a:rPr lang="nl-NL" sz="1800" smtClean="0"/>
            </a:br>
            <a:r>
              <a:rPr lang="nl-NL" sz="1800" smtClean="0"/>
              <a:t>- no-risk polis</a:t>
            </a:r>
            <a:br>
              <a:rPr lang="nl-NL" sz="1800" smtClean="0"/>
            </a:br>
            <a:r>
              <a:rPr lang="nl-NL" sz="1800" smtClean="0"/>
              <a:t>- expertise en dienstverlening rondom jobcreatie en jobcarving</a:t>
            </a:r>
            <a:br>
              <a:rPr lang="nl-NL" sz="1800" smtClean="0"/>
            </a:br>
            <a:r>
              <a:rPr lang="nl-NL" sz="1800" smtClean="0"/>
              <a:t>- continuering van de faciliteiten in het geval de geplaatst</a:t>
            </a:r>
            <a:br>
              <a:rPr lang="nl-NL" sz="1800" smtClean="0"/>
            </a:br>
            <a:r>
              <a:rPr lang="nl-NL" sz="1800" smtClean="0"/>
              <a:t>  werknemer verhuist.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dirty="0" err="1" smtClean="0"/>
              <a:t>Participatiewet</a:t>
            </a:r>
            <a:endParaRPr dirty="0" smtClean="0"/>
          </a:p>
          <a:p>
            <a:pPr>
              <a:defRPr/>
            </a:pPr>
            <a:endParaRPr dirty="0"/>
          </a:p>
        </p:txBody>
      </p:sp>
      <p:sp>
        <p:nvSpPr>
          <p:cNvPr id="22532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BBF7DC75-03A5-4D16-8A4D-8C59B3E49D6C}" type="slidenum">
              <a:rPr smtClean="0"/>
              <a:pPr/>
              <a:t>15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Klantprocessen</a:t>
            </a:r>
          </a:p>
        </p:txBody>
      </p:sp>
      <p:sp>
        <p:nvSpPr>
          <p:cNvPr id="23554" name="Tijdelijke aanduiding voor inhoud 2"/>
          <p:cNvSpPr>
            <a:spLocks noGrp="1"/>
          </p:cNvSpPr>
          <p:nvPr>
            <p:ph idx="1"/>
          </p:nvPr>
        </p:nvSpPr>
        <p:spPr>
          <a:xfrm>
            <a:off x="384175" y="1916113"/>
            <a:ext cx="8451850" cy="4237037"/>
          </a:xfrm>
        </p:spPr>
        <p:txBody>
          <a:bodyPr/>
          <a:lstStyle/>
          <a:p>
            <a:r>
              <a:rPr lang="nl-NL" smtClean="0"/>
              <a:t>Klantprocessen worden in de komende periode ingericht:</a:t>
            </a:r>
          </a:p>
          <a:p>
            <a:pPr>
              <a:buFont typeface="Wingdings" pitchFamily="2" charset="2"/>
              <a:buChar char="à"/>
            </a:pPr>
            <a:r>
              <a:rPr lang="nl-NL" smtClean="0">
                <a:sym typeface="Wingdings" pitchFamily="2" charset="2"/>
              </a:rPr>
              <a:t>Nieuwe instroom 2015</a:t>
            </a:r>
          </a:p>
          <a:p>
            <a:pPr>
              <a:buFont typeface="Wingdings" pitchFamily="2" charset="2"/>
              <a:buChar char="à"/>
            </a:pPr>
            <a:r>
              <a:rPr lang="nl-NL" smtClean="0">
                <a:sym typeface="Wingdings" pitchFamily="2" charset="2"/>
              </a:rPr>
              <a:t>Bemiddeling naar banen voor de doelgroep</a:t>
            </a:r>
          </a:p>
          <a:p>
            <a:pPr>
              <a:buFont typeface="Wingdings" pitchFamily="2" charset="2"/>
              <a:buChar char="à"/>
            </a:pPr>
            <a:r>
              <a:rPr lang="nl-NL" smtClean="0">
                <a:sym typeface="Wingdings" pitchFamily="2" charset="2"/>
              </a:rPr>
              <a:t>Aanvragen beoordelingen</a:t>
            </a:r>
          </a:p>
          <a:p>
            <a:pPr>
              <a:buFont typeface="Wingdings" pitchFamily="2" charset="2"/>
              <a:buChar char="à"/>
            </a:pPr>
            <a:endParaRPr lang="nl-NL" smtClean="0"/>
          </a:p>
          <a:p>
            <a:endParaRPr lang="nl-NL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dirty="0" err="1" smtClean="0"/>
              <a:t>Participatiewet</a:t>
            </a:r>
            <a:endParaRPr dirty="0"/>
          </a:p>
        </p:txBody>
      </p:sp>
      <p:sp>
        <p:nvSpPr>
          <p:cNvPr id="23556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449E6BB3-85CB-4FDB-8435-8FC7D6804294}" type="slidenum">
              <a:rPr smtClean="0"/>
              <a:pPr/>
              <a:t>16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z="3200" smtClean="0"/>
              <a:t>Doel van de bijeenkomst </a:t>
            </a:r>
          </a:p>
        </p:txBody>
      </p:sp>
      <p:sp>
        <p:nvSpPr>
          <p:cNvPr id="11266" name="Content Placeholder 6"/>
          <p:cNvSpPr>
            <a:spLocks noGrp="1"/>
          </p:cNvSpPr>
          <p:nvPr>
            <p:ph idx="1"/>
          </p:nvPr>
        </p:nvSpPr>
        <p:spPr>
          <a:xfrm>
            <a:off x="384175" y="1557338"/>
            <a:ext cx="8451850" cy="4237037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nl-NL" sz="2400" dirty="0" smtClean="0"/>
          </a:p>
          <a:p>
            <a:pPr>
              <a:lnSpc>
                <a:spcPct val="150000"/>
              </a:lnSpc>
            </a:pPr>
            <a:r>
              <a:rPr lang="nl-NL" sz="2400" dirty="0" smtClean="0"/>
              <a:t>Informeren over de stand van zaken</a:t>
            </a:r>
          </a:p>
          <a:p>
            <a:pPr>
              <a:lnSpc>
                <a:spcPct val="150000"/>
              </a:lnSpc>
            </a:pPr>
            <a:r>
              <a:rPr lang="nl-NL" sz="2400" dirty="0" smtClean="0"/>
              <a:t>Beeld schetsen van de beoogde aanpak UWV</a:t>
            </a:r>
          </a:p>
          <a:p>
            <a:pPr>
              <a:lnSpc>
                <a:spcPct val="150000"/>
              </a:lnSpc>
            </a:pPr>
            <a:r>
              <a:rPr lang="nl-NL" sz="2400" dirty="0" smtClean="0"/>
              <a:t>Ophalen vragen, opmerkingen, tips en zorgen</a:t>
            </a:r>
          </a:p>
          <a:p>
            <a:endParaRPr lang="nl-NL" sz="2000" dirty="0" smtClean="0"/>
          </a:p>
        </p:txBody>
      </p:sp>
      <p:sp>
        <p:nvSpPr>
          <p:cNvPr id="11267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4A33C76C-859C-46B8-B1AC-761E3264ED34}" type="slidenum">
              <a:rPr smtClean="0"/>
              <a:pPr/>
              <a:t>2</a:t>
            </a:fld>
            <a:endParaRPr smtClean="0"/>
          </a:p>
        </p:txBody>
      </p:sp>
      <p:sp>
        <p:nvSpPr>
          <p:cNvPr id="11268" name="Footer Placeholder 8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dirty="0" smtClean="0"/>
              <a:t>PARTICIPATIEWET</a:t>
            </a:r>
            <a:endParaRPr cap="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Inleiding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384175" y="1628775"/>
            <a:ext cx="8451850" cy="42370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l-NL" sz="2000" smtClean="0"/>
              <a:t>Hoofdlijnen Participatiewet voor klanten van UWV</a:t>
            </a:r>
          </a:p>
          <a:p>
            <a:pPr>
              <a:lnSpc>
                <a:spcPct val="150000"/>
              </a:lnSpc>
            </a:pPr>
            <a:r>
              <a:rPr lang="nl-NL" sz="2000" smtClean="0"/>
              <a:t>Huidige klanten en de Participatiewet</a:t>
            </a:r>
          </a:p>
          <a:p>
            <a:pPr>
              <a:lnSpc>
                <a:spcPct val="150000"/>
              </a:lnSpc>
            </a:pPr>
            <a:r>
              <a:rPr lang="nl-NL" sz="2000" smtClean="0"/>
              <a:t>Beoordeling op arbeidsvermogen</a:t>
            </a:r>
          </a:p>
          <a:p>
            <a:pPr>
              <a:lnSpc>
                <a:spcPct val="150000"/>
              </a:lnSpc>
            </a:pPr>
            <a:r>
              <a:rPr lang="nl-NL" sz="2000" smtClean="0"/>
              <a:t>Re-integratie en bemiddeling</a:t>
            </a:r>
          </a:p>
          <a:p>
            <a:pPr>
              <a:lnSpc>
                <a:spcPct val="150000"/>
              </a:lnSpc>
            </a:pPr>
            <a:r>
              <a:rPr lang="nl-NL" sz="2000" smtClean="0"/>
              <a:t>Baanafspraak voor de doelgroep</a:t>
            </a:r>
          </a:p>
          <a:p>
            <a:pPr>
              <a:lnSpc>
                <a:spcPct val="150000"/>
              </a:lnSpc>
            </a:pPr>
            <a:r>
              <a:rPr lang="nl-NL" sz="2000" smtClean="0"/>
              <a:t>Nieuwe taken UWV/Beoordelingstaken UWV</a:t>
            </a:r>
          </a:p>
          <a:p>
            <a:pPr>
              <a:lnSpc>
                <a:spcPct val="150000"/>
              </a:lnSpc>
            </a:pPr>
            <a:r>
              <a:rPr lang="nl-NL" sz="2000" smtClean="0"/>
              <a:t>Regionaal werkbedrijf</a:t>
            </a:r>
          </a:p>
          <a:p>
            <a:pPr>
              <a:lnSpc>
                <a:spcPct val="150000"/>
              </a:lnSpc>
            </a:pPr>
            <a:r>
              <a:rPr lang="nl-NL" sz="2000" smtClean="0"/>
              <a:t>Klantcommunicatie</a:t>
            </a:r>
            <a:br>
              <a:rPr lang="nl-NL" sz="2000" smtClean="0"/>
            </a:br>
            <a:endParaRPr lang="nl-NL" sz="2000" smtClean="0"/>
          </a:p>
          <a:p>
            <a:endParaRPr lang="nl-NL" sz="2000" smtClean="0"/>
          </a:p>
        </p:txBody>
      </p:sp>
      <p:sp>
        <p:nvSpPr>
          <p:cNvPr id="12291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39F6B12C-BCF3-4702-822C-7DDDB3E3B12B}" type="slidenum">
              <a:rPr smtClean="0"/>
              <a:pPr/>
              <a:t>3</a:t>
            </a:fld>
            <a:endParaRPr smtClean="0"/>
          </a:p>
        </p:txBody>
      </p:sp>
      <p:sp>
        <p:nvSpPr>
          <p:cNvPr id="12292" name="Footer Placeholder 8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dirty="0" smtClean="0"/>
              <a:t>PARTICIPATIEWET</a:t>
            </a:r>
            <a:endParaRPr cap="non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Hoofdlijnen Participatiewet voor klanten </a:t>
            </a:r>
            <a:br>
              <a:rPr smtClean="0"/>
            </a:br>
            <a:r>
              <a:rPr smtClean="0"/>
              <a:t>van UWV</a:t>
            </a:r>
          </a:p>
        </p:txBody>
      </p:sp>
      <p:sp>
        <p:nvSpPr>
          <p:cNvPr id="13314" name="Tijdelijke aanduiding voor inhoud 2"/>
          <p:cNvSpPr>
            <a:spLocks noGrp="1"/>
          </p:cNvSpPr>
          <p:nvPr>
            <p:ph idx="1"/>
          </p:nvPr>
        </p:nvSpPr>
        <p:spPr>
          <a:xfrm>
            <a:off x="384175" y="1484313"/>
            <a:ext cx="8451850" cy="3522662"/>
          </a:xfrm>
        </p:spPr>
        <p:txBody>
          <a:bodyPr/>
          <a:lstStyle/>
          <a:p>
            <a:r>
              <a:rPr lang="nl-NL" sz="2000" smtClean="0"/>
              <a:t>Huidige Wajong-klanten blijven bij UWV</a:t>
            </a:r>
            <a:br>
              <a:rPr lang="nl-NL" sz="2000" smtClean="0"/>
            </a:br>
            <a:endParaRPr lang="nl-NL" sz="2000" smtClean="0"/>
          </a:p>
          <a:p>
            <a:r>
              <a:rPr lang="nl-NL" sz="2000" smtClean="0"/>
              <a:t>De huidige klanten, nWajong en oWajong, worden beoordeeld op arbeidsvermogen (2015-2018)</a:t>
            </a:r>
            <a:br>
              <a:rPr lang="nl-NL" sz="2000" smtClean="0"/>
            </a:br>
            <a:endParaRPr lang="nl-NL" sz="2000" smtClean="0"/>
          </a:p>
          <a:p>
            <a:r>
              <a:rPr lang="nl-NL" sz="2000" smtClean="0"/>
              <a:t>Uitkeringshoogte:</a:t>
            </a:r>
            <a:br>
              <a:rPr lang="nl-NL" sz="2000" smtClean="0"/>
            </a:br>
            <a:r>
              <a:rPr lang="nl-NL" sz="2000" smtClean="0"/>
              <a:t>Klanten met arbeidsvermogen krijgen een uitkering van 70% </a:t>
            </a:r>
            <a:br>
              <a:rPr lang="nl-NL" sz="2000" smtClean="0"/>
            </a:br>
            <a:r>
              <a:rPr lang="nl-NL" sz="2000" smtClean="0"/>
              <a:t>Klanten zonder arbeidsvermogen krijgen een uitkering van 75%</a:t>
            </a:r>
          </a:p>
          <a:p>
            <a:r>
              <a:rPr sz="2000" smtClean="0"/>
              <a:t>Nieuwe taken UWV:</a:t>
            </a:r>
          </a:p>
          <a:p>
            <a:pPr>
              <a:buFont typeface="Wingdings 2" pitchFamily="18" charset="2"/>
              <a:buNone/>
            </a:pPr>
            <a:r>
              <a:rPr sz="2000" smtClean="0"/>
              <a:t>	- beoordeling doelgroep Baanafspraak</a:t>
            </a:r>
          </a:p>
          <a:p>
            <a:pPr>
              <a:buFont typeface="Wingdings 2" pitchFamily="18" charset="2"/>
              <a:buNone/>
            </a:pPr>
            <a:r>
              <a:rPr sz="2000" smtClean="0"/>
              <a:t>	- beoordeling beschut werk</a:t>
            </a:r>
          </a:p>
          <a:p>
            <a:pPr>
              <a:buFont typeface="Wingdings 2" pitchFamily="18" charset="2"/>
              <a:buNone/>
            </a:pPr>
            <a:r>
              <a:rPr sz="2000" smtClean="0"/>
              <a:t>	- beoordeling medische uren beperkten (MUB)</a:t>
            </a:r>
          </a:p>
          <a:p>
            <a:endParaRPr lang="nl-NL" sz="2000" smtClean="0"/>
          </a:p>
          <a:p>
            <a:endParaRPr lang="nl-NL" sz="2000" smtClean="0"/>
          </a:p>
        </p:txBody>
      </p:sp>
      <p:sp>
        <p:nvSpPr>
          <p:cNvPr id="13315" name="Tijdelijke aanduiding voor voettekst 3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dirty="0" smtClean="0"/>
              <a:t>PARTICIPATIEWET</a:t>
            </a:r>
            <a:endParaRPr cap="none" dirty="0" smtClean="0"/>
          </a:p>
        </p:txBody>
      </p:sp>
      <p:sp>
        <p:nvSpPr>
          <p:cNvPr id="13316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79CBA249-3ED0-4519-A9B5-79184C90516E}" type="slidenum">
              <a:rPr smtClean="0"/>
              <a:pPr/>
              <a:t>4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Aantal klanten UWV met Wajong uitkering (2013)</a:t>
            </a:r>
          </a:p>
        </p:txBody>
      </p:sp>
      <p:graphicFrame>
        <p:nvGraphicFramePr>
          <p:cNvPr id="14377" name="Group 41"/>
          <p:cNvGraphicFramePr>
            <a:graphicFrameLocks noGrp="1"/>
          </p:cNvGraphicFramePr>
          <p:nvPr>
            <p:ph idx="1"/>
          </p:nvPr>
        </p:nvGraphicFramePr>
        <p:xfrm>
          <a:off x="971550" y="1916113"/>
          <a:ext cx="5195888" cy="3076575"/>
        </p:xfrm>
        <a:graphic>
          <a:graphicData uri="http://schemas.openxmlformats.org/drawingml/2006/table">
            <a:tbl>
              <a:tblPr/>
              <a:tblGrid>
                <a:gridCol w="3324225"/>
                <a:gridCol w="1150938"/>
                <a:gridCol w="7207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F5F9"/>
                          </a:solidFill>
                          <a:effectLst/>
                          <a:latin typeface="Calibri" pitchFamily="34" charset="0"/>
                        </a:rPr>
                        <a:t>Wajong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5F5F9"/>
                          </a:solidFill>
                          <a:effectLst/>
                          <a:latin typeface="Calibri" pitchFamily="34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oWajong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187.000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nWajong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kumimoji="0" lang="nl-NL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52.000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Waarvan werkregeling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36.970</a:t>
                      </a: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71%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Waarvan studieregeling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10.360</a:t>
                      </a: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D6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Waarvan volledig en duurzaam arbeidsongeschikt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4.450</a:t>
                      </a:r>
                      <a:endParaRPr kumimoji="0" lang="nl-NL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231F2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31F20"/>
                          </a:solidFill>
                          <a:effectLst/>
                          <a:latin typeface="Calibri" pitchFamily="34" charset="0"/>
                        </a:rPr>
                        <a:t>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C"/>
                    </a:solidFill>
                  </a:tcPr>
                </a:tc>
              </a:tr>
            </a:tbl>
          </a:graphicData>
        </a:graphic>
      </p:graphicFrame>
      <p:sp>
        <p:nvSpPr>
          <p:cNvPr id="14371" name="Tijdelijke aanduiding voor voettekst 3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smtClean="0"/>
              <a:t>Bron: UWV Monitor Arbeidsparticipatie 2013</a:t>
            </a:r>
          </a:p>
        </p:txBody>
      </p:sp>
      <p:sp>
        <p:nvSpPr>
          <p:cNvPr id="14372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AC1A1A69-E7C7-4CCD-A593-0E90C5BCB6CD}" type="slidenum">
              <a:rPr smtClean="0"/>
              <a:pPr/>
              <a:t>5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Huidige klanten O/N-Wajong</a:t>
            </a:r>
          </a:p>
        </p:txBody>
      </p:sp>
      <p:sp>
        <p:nvSpPr>
          <p:cNvPr id="15362" name="Tijdelijke aanduiding voor inhoud 2"/>
          <p:cNvSpPr>
            <a:spLocks noGrp="1"/>
          </p:cNvSpPr>
          <p:nvPr>
            <p:ph idx="1"/>
          </p:nvPr>
        </p:nvSpPr>
        <p:spPr>
          <a:xfrm>
            <a:off x="384175" y="1360488"/>
            <a:ext cx="8451850" cy="4654550"/>
          </a:xfrm>
        </p:spPr>
        <p:txBody>
          <a:bodyPr/>
          <a:lstStyle/>
          <a:p>
            <a:endParaRPr lang="nl-NL" smtClean="0"/>
          </a:p>
          <a:p>
            <a:endParaRPr lang="nl-NL" smtClean="0"/>
          </a:p>
          <a:p>
            <a:endParaRPr lang="nl-NL" smtClean="0"/>
          </a:p>
          <a:p>
            <a:pPr algn="ctr">
              <a:buFont typeface="Wingdings 2" pitchFamily="18" charset="2"/>
              <a:buNone/>
            </a:pPr>
            <a:endParaRPr lang="nl-NL" smtClean="0"/>
          </a:p>
          <a:p>
            <a:pPr algn="ctr">
              <a:buFont typeface="Wingdings 2" pitchFamily="18" charset="2"/>
              <a:buNone/>
            </a:pPr>
            <a:endParaRPr lang="nl-NL" smtClean="0"/>
          </a:p>
          <a:p>
            <a:pPr algn="ctr">
              <a:buFont typeface="Wingdings 2" pitchFamily="18" charset="2"/>
              <a:buNone/>
            </a:pPr>
            <a:endParaRPr lang="nl-NL" smtClean="0"/>
          </a:p>
          <a:p>
            <a:pPr algn="ctr">
              <a:buFont typeface="Wingdings 2" pitchFamily="18" charset="2"/>
              <a:buNone/>
            </a:pPr>
            <a:endParaRPr lang="nl-NL" smtClean="0"/>
          </a:p>
          <a:p>
            <a:pPr algn="ctr">
              <a:buFont typeface="Wingdings 2" pitchFamily="18" charset="2"/>
              <a:buNone/>
            </a:pPr>
            <a:endParaRPr lang="nl-NL" smtClean="0"/>
          </a:p>
          <a:p>
            <a:pPr algn="ctr">
              <a:buFont typeface="Wingdings 2" pitchFamily="18" charset="2"/>
              <a:buNone/>
            </a:pPr>
            <a:endParaRPr lang="nl-NL" smtClean="0"/>
          </a:p>
          <a:p>
            <a:pPr algn="ctr">
              <a:buFont typeface="Wingdings 2" pitchFamily="18" charset="2"/>
              <a:buNone/>
            </a:pPr>
            <a:endParaRPr lang="nl-NL" smtClean="0"/>
          </a:p>
          <a:p>
            <a:pPr algn="ctr">
              <a:buFont typeface="Wingdings 2" pitchFamily="18" charset="2"/>
              <a:buNone/>
            </a:pPr>
            <a:endParaRPr lang="nl-NL" smtClean="0"/>
          </a:p>
        </p:txBody>
      </p:sp>
      <p:sp>
        <p:nvSpPr>
          <p:cNvPr id="15363" name="Tijdelijke aanduiding voor voettekst 3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dirty="0" smtClean="0"/>
              <a:t>PARTICIPATIEWET</a:t>
            </a:r>
            <a:endParaRPr cap="none" dirty="0" smtClean="0"/>
          </a:p>
        </p:txBody>
      </p:sp>
      <p:sp>
        <p:nvSpPr>
          <p:cNvPr id="15364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29AF5983-63AC-4A21-84D9-F0D988CF7B8F}" type="slidenum">
              <a:rPr smtClean="0"/>
              <a:pPr/>
              <a:t>6</a:t>
            </a:fld>
            <a:endParaRPr smtClean="0"/>
          </a:p>
        </p:txBody>
      </p:sp>
      <p:sp>
        <p:nvSpPr>
          <p:cNvPr id="9" name="Rechthoek 8"/>
          <p:cNvSpPr/>
          <p:nvPr/>
        </p:nvSpPr>
        <p:spPr>
          <a:xfrm>
            <a:off x="3398838" y="1628775"/>
            <a:ext cx="2592387" cy="863600"/>
          </a:xfrm>
          <a:prstGeom prst="rect">
            <a:avLst/>
          </a:prstGeom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Beoordeling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arbeidsvermogen</a:t>
            </a:r>
          </a:p>
        </p:txBody>
      </p:sp>
      <p:sp>
        <p:nvSpPr>
          <p:cNvPr id="15" name="Rechthoek 14"/>
          <p:cNvSpPr/>
          <p:nvPr/>
        </p:nvSpPr>
        <p:spPr>
          <a:xfrm>
            <a:off x="3398838" y="4813300"/>
            <a:ext cx="1800225" cy="865188"/>
          </a:xfrm>
          <a:prstGeom prst="rect">
            <a:avLst/>
          </a:prstGeom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Re-integratie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Uitkering 70%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200" dirty="0"/>
              <a:t>(per 01-01-2018)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 </a:t>
            </a:r>
          </a:p>
        </p:txBody>
      </p:sp>
      <p:sp>
        <p:nvSpPr>
          <p:cNvPr id="26" name="Rechthoek 25"/>
          <p:cNvSpPr/>
          <p:nvPr/>
        </p:nvSpPr>
        <p:spPr>
          <a:xfrm>
            <a:off x="338138" y="4813300"/>
            <a:ext cx="2557462" cy="865188"/>
          </a:xfrm>
          <a:prstGeom prst="rect">
            <a:avLst/>
          </a:prstGeom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Baan voor de doelgroep</a:t>
            </a:r>
          </a:p>
        </p:txBody>
      </p:sp>
      <p:sp>
        <p:nvSpPr>
          <p:cNvPr id="29" name="Rechthoek 28"/>
          <p:cNvSpPr/>
          <p:nvPr/>
        </p:nvSpPr>
        <p:spPr>
          <a:xfrm>
            <a:off x="5919788" y="4813300"/>
            <a:ext cx="1943100" cy="865188"/>
          </a:xfrm>
          <a:prstGeom prst="rect">
            <a:avLst/>
          </a:prstGeom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Uitkering 75%</a:t>
            </a:r>
          </a:p>
        </p:txBody>
      </p:sp>
      <p:sp>
        <p:nvSpPr>
          <p:cNvPr id="30" name="Rechthoek 29"/>
          <p:cNvSpPr/>
          <p:nvPr/>
        </p:nvSpPr>
        <p:spPr>
          <a:xfrm>
            <a:off x="5091113" y="3086100"/>
            <a:ext cx="1800225" cy="503238"/>
          </a:xfrm>
          <a:prstGeom prst="rect">
            <a:avLst/>
          </a:prstGeom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Nee</a:t>
            </a:r>
          </a:p>
        </p:txBody>
      </p:sp>
      <p:sp>
        <p:nvSpPr>
          <p:cNvPr id="31" name="Rechthoek 30"/>
          <p:cNvSpPr/>
          <p:nvPr/>
        </p:nvSpPr>
        <p:spPr>
          <a:xfrm>
            <a:off x="2627313" y="3086100"/>
            <a:ext cx="1800225" cy="503238"/>
          </a:xfrm>
          <a:prstGeom prst="rect">
            <a:avLst/>
          </a:prstGeom>
          <a:ln w="254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/>
              <a:t>Ja</a:t>
            </a:r>
          </a:p>
        </p:txBody>
      </p:sp>
      <p:cxnSp>
        <p:nvCxnSpPr>
          <p:cNvPr id="33" name="Rechte verbindingslijn met pijl 32"/>
          <p:cNvCxnSpPr>
            <a:stCxn id="9" idx="2"/>
            <a:endCxn id="31" idx="0"/>
          </p:cNvCxnSpPr>
          <p:nvPr/>
        </p:nvCxnSpPr>
        <p:spPr>
          <a:xfrm flipH="1">
            <a:off x="3527425" y="2492375"/>
            <a:ext cx="1168400" cy="5937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/>
          <p:cNvCxnSpPr>
            <a:stCxn id="9" idx="2"/>
            <a:endCxn id="30" idx="0"/>
          </p:cNvCxnSpPr>
          <p:nvPr/>
        </p:nvCxnSpPr>
        <p:spPr>
          <a:xfrm>
            <a:off x="4695825" y="2492375"/>
            <a:ext cx="1295400" cy="59372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met pijl 37"/>
          <p:cNvCxnSpPr>
            <a:stCxn id="30" idx="2"/>
            <a:endCxn id="29" idx="0"/>
          </p:cNvCxnSpPr>
          <p:nvPr/>
        </p:nvCxnSpPr>
        <p:spPr>
          <a:xfrm>
            <a:off x="5991225" y="3589338"/>
            <a:ext cx="900113" cy="12239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met pijl 39"/>
          <p:cNvCxnSpPr>
            <a:stCxn id="31" idx="2"/>
            <a:endCxn id="26" idx="0"/>
          </p:cNvCxnSpPr>
          <p:nvPr/>
        </p:nvCxnSpPr>
        <p:spPr>
          <a:xfrm flipH="1">
            <a:off x="1616075" y="3589338"/>
            <a:ext cx="1911350" cy="12239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met pijl 41"/>
          <p:cNvCxnSpPr>
            <a:stCxn id="31" idx="2"/>
            <a:endCxn id="15" idx="0"/>
          </p:cNvCxnSpPr>
          <p:nvPr/>
        </p:nvCxnSpPr>
        <p:spPr>
          <a:xfrm>
            <a:off x="3527425" y="3589338"/>
            <a:ext cx="771525" cy="122396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met pijl 50"/>
          <p:cNvCxnSpPr>
            <a:stCxn id="15" idx="1"/>
          </p:cNvCxnSpPr>
          <p:nvPr/>
        </p:nvCxnSpPr>
        <p:spPr>
          <a:xfrm flipH="1">
            <a:off x="2895600" y="5246688"/>
            <a:ext cx="50323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Schattingsbesluit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U-toets</a:t>
            </a:r>
            <a:r>
              <a:rPr lang="nl-NL" dirty="0" smtClean="0"/>
              <a:t> afgerond, nu in Tweede Kamer</a:t>
            </a:r>
          </a:p>
          <a:p>
            <a:endParaRPr lang="nl-NL" dirty="0" smtClean="0"/>
          </a:p>
          <a:p>
            <a:r>
              <a:rPr lang="nl-NL" dirty="0" smtClean="0"/>
              <a:t>Nieuwe criteria </a:t>
            </a:r>
            <a:r>
              <a:rPr lang="nl-NL" dirty="0" err="1" smtClean="0"/>
              <a:t>Wajong</a:t>
            </a:r>
            <a:r>
              <a:rPr lang="nl-NL" dirty="0" smtClean="0"/>
              <a:t> 2015</a:t>
            </a:r>
          </a:p>
          <a:p>
            <a:endParaRPr lang="nl-NL" dirty="0" smtClean="0"/>
          </a:p>
          <a:p>
            <a:r>
              <a:rPr lang="nl-NL" dirty="0" smtClean="0"/>
              <a:t>Vormgeving beoordeling zittend bestand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Participatiewet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9159FE-F7AD-4D3E-8D59-C71CE40B8FBD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Beoordeling op arbeidsvermogen</a:t>
            </a:r>
          </a:p>
        </p:txBody>
      </p:sp>
      <p:sp>
        <p:nvSpPr>
          <p:cNvPr id="16386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Periode herindeling: 2015-2018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Criteria worden </a:t>
            </a:r>
            <a:r>
              <a:rPr lang="nl-NL" dirty="0" smtClean="0"/>
              <a:t>in </a:t>
            </a:r>
            <a:r>
              <a:rPr lang="nl-NL" dirty="0" smtClean="0"/>
              <a:t>wetgeving vastgelegd</a:t>
            </a:r>
          </a:p>
          <a:p>
            <a:endParaRPr lang="nl-NL" dirty="0" smtClean="0"/>
          </a:p>
          <a:p>
            <a:r>
              <a:rPr lang="nl-NL" dirty="0" smtClean="0"/>
              <a:t>Wijze van herindeling: </a:t>
            </a:r>
          </a:p>
          <a:p>
            <a:pPr lvl="1"/>
            <a:r>
              <a:rPr lang="nl-NL" dirty="0" err="1" smtClean="0"/>
              <a:t>oWajong</a:t>
            </a:r>
            <a:r>
              <a:rPr lang="nl-NL" dirty="0" smtClean="0"/>
              <a:t>, verschillende fases: </a:t>
            </a:r>
          </a:p>
          <a:p>
            <a:pPr lvl="2"/>
            <a:r>
              <a:rPr lang="nl-NL" dirty="0" smtClean="0"/>
              <a:t>Systeem- en dossierfase </a:t>
            </a:r>
          </a:p>
          <a:p>
            <a:pPr lvl="2"/>
            <a:r>
              <a:rPr lang="nl-NL" dirty="0" smtClean="0"/>
              <a:t>Vooraankondiging</a:t>
            </a:r>
          </a:p>
          <a:p>
            <a:pPr lvl="2"/>
            <a:r>
              <a:rPr lang="nl-NL" dirty="0" smtClean="0"/>
              <a:t>Herindeling </a:t>
            </a:r>
          </a:p>
          <a:p>
            <a:pPr lvl="1"/>
            <a:r>
              <a:rPr lang="nl-NL" dirty="0" err="1" smtClean="0"/>
              <a:t>nWajong</a:t>
            </a:r>
            <a:r>
              <a:rPr lang="nl-NL" dirty="0" smtClean="0"/>
              <a:t>: herindelen, op verzoek herbeoordeling</a:t>
            </a:r>
          </a:p>
        </p:txBody>
      </p:sp>
      <p:sp>
        <p:nvSpPr>
          <p:cNvPr id="16387" name="Tijdelijke aanduiding voor voettekst 3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dirty="0" smtClean="0"/>
              <a:t>PARTICIPATIEWET</a:t>
            </a:r>
            <a:endParaRPr cap="none" dirty="0" smtClean="0"/>
          </a:p>
        </p:txBody>
      </p:sp>
      <p:sp>
        <p:nvSpPr>
          <p:cNvPr id="16388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6228A5D4-E7EC-4D90-86E4-E06C7B2966F4}" type="slidenum">
              <a:rPr smtClean="0"/>
              <a:pPr/>
              <a:t>8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smtClean="0"/>
              <a:t>Re-integratie en bemiddeling</a:t>
            </a:r>
          </a:p>
        </p:txBody>
      </p:sp>
      <p:sp>
        <p:nvSpPr>
          <p:cNvPr id="17410" name="Tijdelijke aanduiding voor inhoud 2"/>
          <p:cNvSpPr>
            <a:spLocks noGrp="1"/>
          </p:cNvSpPr>
          <p:nvPr>
            <p:ph idx="1"/>
          </p:nvPr>
        </p:nvSpPr>
        <p:spPr>
          <a:xfrm>
            <a:off x="384175" y="1628775"/>
            <a:ext cx="8451850" cy="4386263"/>
          </a:xfrm>
        </p:spPr>
        <p:txBody>
          <a:bodyPr/>
          <a:lstStyle/>
          <a:p>
            <a:r>
              <a:rPr lang="nl-NL" smtClean="0"/>
              <a:t>Wajongers met arbeidsvermogen worden actief ondersteund bij het vinden naar werk</a:t>
            </a:r>
            <a:br>
              <a:rPr lang="nl-NL" smtClean="0"/>
            </a:br>
            <a:endParaRPr lang="nl-NL" smtClean="0"/>
          </a:p>
          <a:p>
            <a:r>
              <a:rPr lang="nl-NL" smtClean="0"/>
              <a:t>UWV krijgt daarvoor extra middelen van de overheid (€95 miljoen) </a:t>
            </a:r>
          </a:p>
          <a:p>
            <a:endParaRPr lang="nl-NL" smtClean="0"/>
          </a:p>
          <a:p>
            <a:r>
              <a:rPr lang="nl-NL" smtClean="0"/>
              <a:t>UWV werkt momenteel plan van aanpak uit. Voornemen is hier in 2014 reeds mee te beginnen. </a:t>
            </a:r>
            <a:br>
              <a:rPr lang="nl-NL" smtClean="0"/>
            </a:br>
            <a:endParaRPr lang="nl-NL" smtClean="0"/>
          </a:p>
          <a:p>
            <a:pPr>
              <a:buFont typeface="Wingdings 2" pitchFamily="18" charset="2"/>
              <a:buNone/>
            </a:pPr>
            <a:endParaRPr lang="nl-NL" sz="2400" smtClean="0"/>
          </a:p>
          <a:p>
            <a:pPr>
              <a:buFont typeface="Wingdings 2" pitchFamily="18" charset="2"/>
              <a:buNone/>
            </a:pPr>
            <a:endParaRPr lang="nl-NL" sz="1800" smtClean="0"/>
          </a:p>
          <a:p>
            <a:pPr>
              <a:buFont typeface="Wingdings 2" pitchFamily="18" charset="2"/>
              <a:buNone/>
            </a:pPr>
            <a:endParaRPr lang="nl-NL" sz="1800" smtClean="0"/>
          </a:p>
          <a:p>
            <a:pPr>
              <a:buFont typeface="Wingdings 2" pitchFamily="18" charset="2"/>
              <a:buNone/>
            </a:pPr>
            <a:endParaRPr lang="nl-NL" smtClean="0"/>
          </a:p>
        </p:txBody>
      </p:sp>
      <p:sp>
        <p:nvSpPr>
          <p:cNvPr id="17411" name="Tijdelijke aanduiding voor voettekst 3"/>
          <p:cNvSpPr>
            <a:spLocks noGrp="1"/>
          </p:cNvSpPr>
          <p:nvPr>
            <p:ph type="ftr" sz="quarter" idx="10"/>
          </p:nvPr>
        </p:nvSpPr>
        <p:spPr bwMode="auto">
          <a:noFill/>
        </p:spPr>
        <p:txBody>
          <a:bodyPr/>
          <a:lstStyle/>
          <a:p>
            <a:r>
              <a:rPr cap="none" dirty="0" smtClean="0"/>
              <a:t>PARTICIPATIEWET</a:t>
            </a:r>
            <a:endParaRPr cap="none" dirty="0" smtClean="0"/>
          </a:p>
          <a:p>
            <a:endParaRPr cap="none" dirty="0" smtClean="0"/>
          </a:p>
        </p:txBody>
      </p:sp>
      <p:sp>
        <p:nvSpPr>
          <p:cNvPr id="17412" name="Tijdelijke aanduiding voor dianummer 4"/>
          <p:cNvSpPr>
            <a:spLocks noGrp="1"/>
          </p:cNvSpPr>
          <p:nvPr>
            <p:ph type="sldNum" sz="quarter" idx="11"/>
          </p:nvPr>
        </p:nvSpPr>
        <p:spPr bwMode="auto">
          <a:noFill/>
        </p:spPr>
        <p:txBody>
          <a:bodyPr/>
          <a:lstStyle/>
          <a:p>
            <a:fld id="{211F9A7A-EC76-4280-B345-99CF83BBCC76}" type="slidenum">
              <a:rPr smtClean="0"/>
              <a:pPr/>
              <a:t>9</a:t>
            </a:fld>
            <a:endParaRPr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UWV">
      <a:dk1>
        <a:srgbClr val="231F20"/>
      </a:dk1>
      <a:lt1>
        <a:srgbClr val="F5F5F9"/>
      </a:lt1>
      <a:dk2>
        <a:srgbClr val="FF6600"/>
      </a:dk2>
      <a:lt2>
        <a:srgbClr val="0092CF"/>
      </a:lt2>
      <a:accent1>
        <a:srgbClr val="000078"/>
      </a:accent1>
      <a:accent2>
        <a:srgbClr val="0099FF"/>
      </a:accent2>
      <a:accent3>
        <a:srgbClr val="F9F9FB"/>
      </a:accent3>
      <a:accent4>
        <a:srgbClr val="1C191A"/>
      </a:accent4>
      <a:accent5>
        <a:srgbClr val="AAAABE"/>
      </a:accent5>
      <a:accent6>
        <a:srgbClr val="008AE7"/>
      </a:accent6>
      <a:hlink>
        <a:srgbClr val="3300CC"/>
      </a:hlink>
      <a:folHlink>
        <a:srgbClr val="CCFF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3243</TotalTime>
  <Words>441</Words>
  <Application>Microsoft Office PowerPoint</Application>
  <PresentationFormat>Diavoorstelling (4:3)</PresentationFormat>
  <Paragraphs>185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Office Theme</vt:lpstr>
      <vt:lpstr>Dia 1</vt:lpstr>
      <vt:lpstr>Doel van de bijeenkomst </vt:lpstr>
      <vt:lpstr>Inleiding</vt:lpstr>
      <vt:lpstr>Hoofdlijnen Participatiewet voor klanten  van UWV</vt:lpstr>
      <vt:lpstr>Aantal klanten UWV met Wajong uitkering (2013)</vt:lpstr>
      <vt:lpstr>Huidige klanten O/N-Wajong</vt:lpstr>
      <vt:lpstr>Schattingsbesluit</vt:lpstr>
      <vt:lpstr>Beoordeling op arbeidsvermogen</vt:lpstr>
      <vt:lpstr>Re-integratie en bemiddeling</vt:lpstr>
      <vt:lpstr>Baanafspraak voor de doelgroep</vt:lpstr>
      <vt:lpstr>Lagere regelgeving Quotumwet</vt:lpstr>
      <vt:lpstr>Beoordelingstaken UWV</vt:lpstr>
      <vt:lpstr>Uitgangspunten Werkkamer  </vt:lpstr>
      <vt:lpstr>Uitgangspunten regionaal werkbedrijf</vt:lpstr>
      <vt:lpstr> Voorzieningen en faciliteiten via regionaal werkbedrijf </vt:lpstr>
      <vt:lpstr>Klantprocessen</vt:lpstr>
      <vt:lpstr>Dia 17</vt:lpstr>
    </vt:vector>
  </TitlesOfParts>
  <Company>Computer Aided Visuals b.v.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 van Schooten</dc:creator>
  <cp:lastModifiedBy>ede002</cp:lastModifiedBy>
  <cp:revision>261</cp:revision>
  <dcterms:created xsi:type="dcterms:W3CDTF">2011-12-08T14:46:15Z</dcterms:created>
  <dcterms:modified xsi:type="dcterms:W3CDTF">2014-06-16T14:33:10Z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test_versie_uwv</vt:lpwstr>
  </property>
  <property fmtid="{D5CDD505-2E9C-101B-9397-08002B2CF9AE}" pid="4" name="ArticulateGUID">
    <vt:lpwstr>DA86A847-1241-4AEA-A467-122B765DC414</vt:lpwstr>
  </property>
  <property fmtid="{D5CDD505-2E9C-101B-9397-08002B2CF9AE}" pid="5" name="ArticulateProjectFull">
    <vt:lpwstr>I:\2011\UWV\2011.098\21-12-2011\UWV_templateV2.ppta</vt:lpwstr>
  </property>
</Properties>
</file>