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60" r:id="rId3"/>
    <p:sldId id="287" r:id="rId4"/>
    <p:sldId id="305" r:id="rId5"/>
    <p:sldId id="299" r:id="rId6"/>
    <p:sldId id="300" r:id="rId7"/>
    <p:sldId id="290" r:id="rId8"/>
    <p:sldId id="304" r:id="rId9"/>
    <p:sldId id="297" r:id="rId10"/>
    <p:sldId id="296" r:id="rId11"/>
    <p:sldId id="298" r:id="rId12"/>
    <p:sldId id="302" r:id="rId13"/>
    <p:sldId id="303" r:id="rId14"/>
    <p:sldId id="274" r:id="rId15"/>
  </p:sldIdLst>
  <p:sldSz cx="9144000" cy="6858000" type="screen4x3"/>
  <p:notesSz cx="6858000" cy="9144000"/>
  <p:custDataLst>
    <p:tags r:id="rId18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4" autoAdjust="0"/>
    <p:restoredTop sz="94660"/>
  </p:normalViewPr>
  <p:slideViewPr>
    <p:cSldViewPr snapToObjects="1" showGuides="1">
      <p:cViewPr>
        <p:scale>
          <a:sx n="100" d="100"/>
          <a:sy n="100" d="100"/>
        </p:scale>
        <p:origin x="-2160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83" d="100"/>
          <a:sy n="83" d="100"/>
        </p:scale>
        <p:origin x="-387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>
              <a:latin typeface="Verdana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07FBA-E058-4307-A84F-B3E5AA79E9E3}" type="datetimeFigureOut">
              <a:rPr lang="nl-NL" smtClean="0">
                <a:latin typeface="Verdana" pitchFamily="34" charset="0"/>
              </a:rPr>
              <a:pPr/>
              <a:t>16-6-2014</a:t>
            </a:fld>
            <a:endParaRPr lang="nl-NL" dirty="0">
              <a:latin typeface="Verdan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>
              <a:latin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DA163-72C2-487B-B870-E70631B50F59}" type="slidenum">
              <a:rPr lang="nl-NL" smtClean="0">
                <a:latin typeface="Verdana" pitchFamily="34" charset="0"/>
              </a:rPr>
              <a:pPr/>
              <a:t>‹nr.›</a:t>
            </a:fld>
            <a:endParaRPr lang="nl-NL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7398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EAB51-D3C0-473F-9EE9-57ADD8272400}" type="datetimeFigureOut">
              <a:rPr lang="nl-NL" smtClean="0"/>
              <a:pPr/>
              <a:t>16-6-2014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C557C-CC7E-4D17-BAB1-1FC78FB2138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512646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indslide"/>
          <p:cNvPicPr>
            <a:picLocks noChangeAspect="1" noChangeArrowheads="1"/>
          </p:cNvPicPr>
          <p:nvPr userDrawn="1"/>
        </p:nvPicPr>
        <p:blipFill>
          <a:blip r:embed="rId2" cstate="print"/>
          <a:srcRect l="10417" t="46389" r="5208" b="20694"/>
          <a:stretch>
            <a:fillRect/>
          </a:stretch>
        </p:blipFill>
        <p:spPr bwMode="auto">
          <a:xfrm>
            <a:off x="5676900" y="5297346"/>
            <a:ext cx="3276000" cy="958533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5019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2"/>
          <p:cNvSpPr>
            <a:spLocks noGrp="1"/>
          </p:cNvSpPr>
          <p:nvPr>
            <p:ph type="dt" sz="half" idx="2"/>
          </p:nvPr>
        </p:nvSpPr>
        <p:spPr>
          <a:xfrm>
            <a:off x="384175" y="6049964"/>
            <a:ext cx="5051921" cy="26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6000" tIns="45720" rIns="0" bIns="45720" numCol="1" anchor="ctr" anchorCtr="0" compatLnSpc="1">
            <a:prstTxWarp prst="textNoShape">
              <a:avLst/>
            </a:prstTxWarp>
          </a:bodyPr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nl-NL" sz="1100" kern="1200" cap="all" baseline="0" smtClean="0">
                <a:solidFill>
                  <a:schemeClr val="accent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175" y="3762375"/>
            <a:ext cx="7677150" cy="8588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NL" dirty="0" smtClean="0"/>
              <a:t>Click to edit Master subtitle style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5" y="1468437"/>
            <a:ext cx="7677150" cy="1920875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4176" y="5861051"/>
            <a:ext cx="5051920" cy="260350"/>
          </a:xfrm>
        </p:spPr>
        <p:txBody>
          <a:bodyPr anchor="ctr" anchorCtr="0"/>
          <a:lstStyle>
            <a:lvl1pPr>
              <a:defRPr sz="1100"/>
            </a:lvl1pPr>
          </a:lstStyle>
          <a:p>
            <a:pPr>
              <a:defRPr/>
            </a:pPr>
            <a:r>
              <a:rPr lang="nl-NL" smtClean="0"/>
              <a:t>Informatiebijeenkomst Participatiewet</a:t>
            </a:r>
            <a:endParaRPr lang="nl-NL"/>
          </a:p>
        </p:txBody>
      </p:sp>
      <p:pic>
        <p:nvPicPr>
          <p:cNvPr id="16" name="Picture 15" descr="eindslide"/>
          <p:cNvPicPr>
            <a:picLocks noChangeAspect="1" noChangeArrowheads="1"/>
          </p:cNvPicPr>
          <p:nvPr userDrawn="1"/>
        </p:nvPicPr>
        <p:blipFill>
          <a:blip r:embed="rId2" cstate="print"/>
          <a:srcRect l="10417" t="46389" r="5208" b="20694"/>
          <a:stretch>
            <a:fillRect/>
          </a:stretch>
        </p:blipFill>
        <p:spPr bwMode="auto">
          <a:xfrm>
            <a:off x="5676900" y="5297346"/>
            <a:ext cx="3276000" cy="95853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Informatiebijeenkomst Participatiewet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A9C9-E628-4775-B50D-1800654E510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6" y="1778002"/>
            <a:ext cx="4135924" cy="423703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101" y="1778001"/>
            <a:ext cx="4135924" cy="423703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Informatiebijeenkomst Participatiewet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A9C9-E628-4775-B50D-1800654E510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indslid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CE18ED-F578-4228-A9A5-03537554275A}" type="slidenum">
              <a:rPr lang="nl-NL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45"/>
          <p:cNvSpPr>
            <a:spLocks noChangeShapeType="1"/>
          </p:cNvSpPr>
          <p:nvPr userDrawn="1"/>
        </p:nvSpPr>
        <p:spPr bwMode="auto">
          <a:xfrm>
            <a:off x="0" y="6056313"/>
            <a:ext cx="9144000" cy="0"/>
          </a:xfrm>
          <a:prstGeom prst="line">
            <a:avLst/>
          </a:prstGeom>
          <a:noFill/>
          <a:ln w="12700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9" name="Line 47"/>
          <p:cNvSpPr>
            <a:spLocks noChangeShapeType="1"/>
          </p:cNvSpPr>
          <p:nvPr userDrawn="1"/>
        </p:nvSpPr>
        <p:spPr bwMode="auto">
          <a:xfrm>
            <a:off x="0" y="1360488"/>
            <a:ext cx="9144000" cy="0"/>
          </a:xfrm>
          <a:prstGeom prst="line">
            <a:avLst/>
          </a:prstGeom>
          <a:noFill/>
          <a:ln w="12700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Freeform 34"/>
          <p:cNvSpPr>
            <a:spLocks/>
          </p:cNvSpPr>
          <p:nvPr userDrawn="1"/>
        </p:nvSpPr>
        <p:spPr bwMode="auto">
          <a:xfrm>
            <a:off x="8440738" y="6056313"/>
            <a:ext cx="703262" cy="801687"/>
          </a:xfrm>
          <a:custGeom>
            <a:avLst/>
            <a:gdLst/>
            <a:ahLst/>
            <a:cxnLst>
              <a:cxn ang="0">
                <a:pos x="0" y="368"/>
              </a:cxn>
              <a:cxn ang="0">
                <a:pos x="736" y="736"/>
              </a:cxn>
              <a:cxn ang="0">
                <a:pos x="736" y="732"/>
              </a:cxn>
              <a:cxn ang="0">
                <a:pos x="10" y="368"/>
              </a:cxn>
              <a:cxn ang="0">
                <a:pos x="736" y="4"/>
              </a:cxn>
              <a:cxn ang="0">
                <a:pos x="736" y="0"/>
              </a:cxn>
              <a:cxn ang="0">
                <a:pos x="0" y="368"/>
              </a:cxn>
            </a:cxnLst>
            <a:rect l="0" t="0" r="r" b="b"/>
            <a:pathLst>
              <a:path w="736" h="736">
                <a:moveTo>
                  <a:pt x="0" y="368"/>
                </a:moveTo>
                <a:lnTo>
                  <a:pt x="736" y="736"/>
                </a:lnTo>
                <a:lnTo>
                  <a:pt x="736" y="732"/>
                </a:lnTo>
                <a:lnTo>
                  <a:pt x="10" y="368"/>
                </a:lnTo>
                <a:lnTo>
                  <a:pt x="736" y="4"/>
                </a:lnTo>
                <a:lnTo>
                  <a:pt x="736" y="0"/>
                </a:lnTo>
                <a:lnTo>
                  <a:pt x="0" y="368"/>
                </a:lnTo>
                <a:close/>
              </a:path>
            </a:pathLst>
          </a:custGeom>
          <a:solidFill>
            <a:srgbClr val="0099FF"/>
          </a:solidFill>
          <a:ln w="9525" cmpd="sng">
            <a:solidFill>
              <a:srgbClr val="0092C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4175" y="174625"/>
            <a:ext cx="8451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00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175" y="1778000"/>
            <a:ext cx="8451850" cy="423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00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176" y="6303964"/>
            <a:ext cx="5607050" cy="29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6000" tIns="45720" rIns="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nl-NL" sz="1300" kern="1200" cap="all" baseline="0" dirty="0">
                <a:solidFill>
                  <a:schemeClr val="accent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 smtClean="0"/>
              <a:t>Informatiebijeenkomst Participatiewet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25" y="6303964"/>
            <a:ext cx="614364" cy="29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nl-NL" sz="1300" kern="1200" smtClean="0">
                <a:solidFill>
                  <a:schemeClr val="accent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fld id="{4028A9C9-E628-4775-B50D-1800654E510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5" name="Line 35"/>
          <p:cNvSpPr>
            <a:spLocks noChangeShapeType="1"/>
          </p:cNvSpPr>
          <p:nvPr userDrawn="1"/>
        </p:nvSpPr>
        <p:spPr bwMode="auto">
          <a:xfrm>
            <a:off x="0" y="6856413"/>
            <a:ext cx="9144000" cy="0"/>
          </a:xfrm>
          <a:prstGeom prst="line">
            <a:avLst/>
          </a:prstGeom>
          <a:noFill/>
          <a:ln w="12700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9" r:id="rId5"/>
    <p:sldLayoutId id="2147483661" r:id="rId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lang="nl-NL" sz="2600" b="1" kern="1200" dirty="0">
          <a:solidFill>
            <a:schemeClr val="accent1"/>
          </a:solidFill>
          <a:latin typeface="Verdana" pitchFamily="34" charset="0"/>
          <a:ea typeface="+mj-ea"/>
          <a:cs typeface="+mj-cs"/>
        </a:defRPr>
      </a:lvl1pPr>
    </p:titleStyle>
    <p:bodyStyle>
      <a:lvl1pPr marL="266700" indent="-266700" algn="l" defTabSz="914400" rtl="0" eaLnBrk="0" fontAlgn="base" latinLnBrk="0" hangingPunct="0">
        <a:spcBef>
          <a:spcPct val="0"/>
        </a:spcBef>
        <a:spcAft>
          <a:spcPts val="480"/>
        </a:spcAft>
        <a:buSzPct val="80000"/>
        <a:buFont typeface="Wingdings 2" pitchFamily="18" charset="2"/>
        <a:buChar char=""/>
        <a:defRPr lang="en-US" sz="2200" kern="1200" smtClean="0">
          <a:solidFill>
            <a:schemeClr val="accent1"/>
          </a:solidFill>
          <a:latin typeface="Verdana" pitchFamily="34" charset="0"/>
          <a:ea typeface="+mn-ea"/>
          <a:cs typeface="+mn-cs"/>
        </a:defRPr>
      </a:lvl1pPr>
      <a:lvl2pPr marL="542925" indent="-276225" algn="l" defTabSz="914400" rtl="0" eaLnBrk="0" fontAlgn="base" latinLnBrk="0" hangingPunct="0">
        <a:spcBef>
          <a:spcPct val="0"/>
        </a:spcBef>
        <a:spcAft>
          <a:spcPts val="480"/>
        </a:spcAft>
        <a:buClr>
          <a:schemeClr val="tx2"/>
        </a:buClr>
        <a:buSzPct val="80000"/>
        <a:buFont typeface="Wingdings 2" pitchFamily="18" charset="2"/>
        <a:buChar char=""/>
        <a:defRPr lang="en-US" sz="2000" kern="1200" smtClean="0">
          <a:solidFill>
            <a:schemeClr val="accent1"/>
          </a:solidFill>
          <a:latin typeface="Verdana" pitchFamily="34" charset="0"/>
          <a:ea typeface="+mn-ea"/>
          <a:cs typeface="+mn-cs"/>
        </a:defRPr>
      </a:lvl2pPr>
      <a:lvl3pPr marL="809625" indent="-266700" algn="l" defTabSz="914400" rtl="0" eaLnBrk="0" fontAlgn="base" latinLnBrk="0" hangingPunct="0">
        <a:spcBef>
          <a:spcPct val="0"/>
        </a:spcBef>
        <a:spcAft>
          <a:spcPts val="480"/>
        </a:spcAft>
        <a:buFont typeface="Calibri" pitchFamily="34" charset="0"/>
        <a:buChar char="-"/>
        <a:defRPr lang="en-US" sz="2000" kern="1200" smtClean="0">
          <a:solidFill>
            <a:schemeClr val="accent1"/>
          </a:solidFill>
          <a:latin typeface="Verdana" pitchFamily="34" charset="0"/>
          <a:ea typeface="+mn-ea"/>
          <a:cs typeface="+mn-cs"/>
        </a:defRPr>
      </a:lvl3pPr>
      <a:lvl4pPr marL="1076325" indent="-266700" algn="l" defTabSz="914400" rtl="0" eaLnBrk="0" fontAlgn="base" latinLnBrk="0" hangingPunct="0">
        <a:spcBef>
          <a:spcPct val="0"/>
        </a:spcBef>
        <a:spcAft>
          <a:spcPts val="480"/>
        </a:spcAft>
        <a:buFont typeface="Calibri" pitchFamily="34" charset="0"/>
        <a:buChar char="-"/>
        <a:defRPr lang="en-US" sz="2000" kern="1200" smtClean="0">
          <a:solidFill>
            <a:schemeClr val="accent1"/>
          </a:solidFill>
          <a:latin typeface="Verdana" pitchFamily="34" charset="0"/>
          <a:ea typeface="+mn-ea"/>
          <a:cs typeface="+mn-cs"/>
        </a:defRPr>
      </a:lvl4pPr>
      <a:lvl5pPr marL="1343025" indent="-266700" algn="l" defTabSz="914400" rtl="0" eaLnBrk="0" fontAlgn="base" latinLnBrk="0" hangingPunct="0">
        <a:spcBef>
          <a:spcPct val="0"/>
        </a:spcBef>
        <a:spcAft>
          <a:spcPts val="480"/>
        </a:spcAft>
        <a:buFont typeface="Calibri" pitchFamily="34" charset="0"/>
        <a:buChar char="-"/>
        <a:defRPr lang="nl-NL" sz="2000" kern="1200">
          <a:solidFill>
            <a:schemeClr val="accent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Communicatie Participatiewet</a:t>
            </a:r>
            <a:endParaRPr lang="nl-NL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4175" y="1628800"/>
            <a:ext cx="8451850" cy="4237039"/>
          </a:xfrm>
        </p:spPr>
        <p:txBody>
          <a:bodyPr/>
          <a:lstStyle/>
          <a:p>
            <a:r>
              <a:rPr lang="nl-NL" sz="2000" dirty="0" smtClean="0"/>
              <a:t>Campagne</a:t>
            </a:r>
            <a:br>
              <a:rPr lang="nl-NL" sz="2000" dirty="0" smtClean="0"/>
            </a:br>
            <a:endParaRPr lang="nl-NL" sz="2000" dirty="0" smtClean="0"/>
          </a:p>
          <a:p>
            <a:r>
              <a:rPr lang="nl-NL" sz="2000" dirty="0" smtClean="0"/>
              <a:t>Klantcommunicatie</a:t>
            </a:r>
            <a:br>
              <a:rPr lang="nl-NL" sz="2000" dirty="0" smtClean="0"/>
            </a:br>
            <a:endParaRPr lang="nl-NL" sz="2000" dirty="0" smtClean="0"/>
          </a:p>
          <a:p>
            <a:r>
              <a:rPr lang="nl-NL" sz="2000" dirty="0" smtClean="0"/>
              <a:t>Feeling houden met doelgroep</a:t>
            </a:r>
          </a:p>
          <a:p>
            <a:endParaRPr lang="nl-NL" sz="2000" dirty="0"/>
          </a:p>
          <a:p>
            <a:r>
              <a:rPr lang="nl-NL" sz="2000" dirty="0" smtClean="0"/>
              <a:t>Samenwerking Cliëntenraad</a:t>
            </a:r>
            <a:br>
              <a:rPr lang="nl-NL" sz="2000" dirty="0" smtClean="0"/>
            </a:br>
            <a:endParaRPr lang="nl-NL" sz="2000" dirty="0" smtClean="0"/>
          </a:p>
          <a:p>
            <a:endParaRPr lang="nl-NL" sz="20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A9C9-E628-4775-B50D-1800654E510B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Communicatie Participatiewet</a:t>
            </a:r>
            <a:endParaRPr lang="nl-NL" dirty="0"/>
          </a:p>
        </p:txBody>
      </p:sp>
      <p:pic>
        <p:nvPicPr>
          <p:cNvPr id="10" name="Picture 3" descr="Vloerstick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28539"/>
            <a:ext cx="3563888" cy="45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Klantcommunicatie - werkgevers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ym typeface="Wingdings" pitchFamily="2" charset="2"/>
              </a:rPr>
              <a:t>nieuwsbericht </a:t>
            </a:r>
            <a:r>
              <a:rPr lang="nl-NL" dirty="0" smtClean="0">
                <a:sym typeface="Wingdings" pitchFamily="2" charset="2"/>
              </a:rPr>
              <a:t>op </a:t>
            </a:r>
            <a:r>
              <a:rPr lang="nl-NL" dirty="0" err="1" smtClean="0">
                <a:sym typeface="Wingdings" pitchFamily="2" charset="2"/>
              </a:rPr>
              <a:t>uwv.nl</a:t>
            </a:r>
            <a:endParaRPr lang="nl-NL" dirty="0" smtClean="0">
              <a:sym typeface="Wingdings" pitchFamily="2" charset="2"/>
            </a:endParaRPr>
          </a:p>
          <a:p>
            <a:r>
              <a:rPr lang="nl-NL" dirty="0" smtClean="0">
                <a:sym typeface="Wingdings" pitchFamily="2" charset="2"/>
              </a:rPr>
              <a:t>nieuwsbericht/artikel </a:t>
            </a:r>
            <a:r>
              <a:rPr lang="nl-NL" dirty="0" smtClean="0">
                <a:sym typeface="Wingdings" pitchFamily="2" charset="2"/>
              </a:rPr>
              <a:t>in werkgevers nieuwsbrief</a:t>
            </a:r>
          </a:p>
          <a:p>
            <a:r>
              <a:rPr lang="nl-NL" dirty="0" smtClean="0">
                <a:sym typeface="Wingdings" pitchFamily="2" charset="2"/>
              </a:rPr>
              <a:t>KCC heeft vragen en antwoorden voor werkgevers</a:t>
            </a:r>
          </a:p>
          <a:p>
            <a:r>
              <a:rPr lang="nl-NL" dirty="0" err="1" smtClean="0">
                <a:sym typeface="Wingdings" pitchFamily="2" charset="2"/>
              </a:rPr>
              <a:t>FAQ’s</a:t>
            </a:r>
            <a:r>
              <a:rPr lang="nl-NL" dirty="0" smtClean="0">
                <a:sym typeface="Wingdings" pitchFamily="2" charset="2"/>
              </a:rPr>
              <a:t> voor account managers</a:t>
            </a:r>
          </a:p>
          <a:p>
            <a:endParaRPr lang="nl-NL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None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A9C9-E628-4775-B50D-1800654E510B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84176" y="6303964"/>
            <a:ext cx="5607050" cy="290511"/>
          </a:xfrm>
        </p:spPr>
        <p:txBody>
          <a:bodyPr/>
          <a:lstStyle/>
          <a:p>
            <a:r>
              <a:rPr lang="nl-NL" dirty="0" smtClean="0"/>
              <a:t>Communicatie participatiewet</a:t>
            </a:r>
            <a:endParaRPr dirty="0" smtClean="0"/>
          </a:p>
          <a:p>
            <a:r>
              <a:rPr dirty="0" smtClean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Balans in communicatie voor </a:t>
            </a:r>
            <a:r>
              <a:rPr lang="nl-NL" dirty="0" err="1" smtClean="0"/>
              <a:t>Wajong</a:t>
            </a:r>
            <a:r>
              <a:rPr lang="nl-NL" dirty="0" smtClean="0"/>
              <a:t> klant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CE18ED-F578-4228-A9A5-03537554275A}" type="slidenum">
              <a:rPr lang="nl-NL" smtClean="0"/>
              <a:pPr/>
              <a:t>11</a:t>
            </a:fld>
            <a:endParaRPr lang="nl-NL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384176" y="1916832"/>
          <a:ext cx="8451852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5926"/>
                <a:gridCol w="4225926"/>
              </a:tblGrid>
              <a:tr h="760216">
                <a:tc>
                  <a:txBody>
                    <a:bodyPr/>
                    <a:lstStyle/>
                    <a:p>
                      <a:pPr algn="ctr"/>
                      <a:endParaRPr lang="nl-NL" dirty="0" smtClean="0"/>
                    </a:p>
                    <a:p>
                      <a:pPr algn="ctr"/>
                      <a:r>
                        <a:rPr lang="nl-NL" dirty="0" smtClean="0"/>
                        <a:t>Algemene voorlichting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mtClean="0"/>
                    </a:p>
                    <a:p>
                      <a:pPr algn="ctr"/>
                      <a:r>
                        <a:rPr lang="nl-NL" smtClean="0"/>
                        <a:t>Persoonlijke </a:t>
                      </a:r>
                      <a:r>
                        <a:rPr lang="nl-NL" dirty="0" smtClean="0"/>
                        <a:t>informatie</a:t>
                      </a:r>
                      <a:endParaRPr lang="nl-NL" dirty="0"/>
                    </a:p>
                  </a:txBody>
                  <a:tcPr/>
                </a:tc>
              </a:tr>
              <a:tr h="2552152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hthoek 8"/>
          <p:cNvSpPr/>
          <p:nvPr/>
        </p:nvSpPr>
        <p:spPr>
          <a:xfrm>
            <a:off x="539552" y="3356992"/>
            <a:ext cx="1152128" cy="720080"/>
          </a:xfrm>
          <a:prstGeom prst="rect">
            <a:avLst/>
          </a:prstGeom>
          <a:solidFill>
            <a:srgbClr val="0092CF"/>
          </a:solidFill>
          <a:ln>
            <a:solidFill>
              <a:srgbClr val="0092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539552" y="357301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err="1" smtClean="0">
                <a:solidFill>
                  <a:srgbClr val="FAFBFC"/>
                </a:solidFill>
              </a:rPr>
              <a:t>UWV.nl</a:t>
            </a:r>
            <a:endParaRPr lang="nl-NL" sz="1400" dirty="0">
              <a:solidFill>
                <a:srgbClr val="FAFBFC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4839097" y="3356992"/>
            <a:ext cx="1152128" cy="720080"/>
          </a:xfrm>
          <a:prstGeom prst="rect">
            <a:avLst/>
          </a:prstGeom>
          <a:solidFill>
            <a:srgbClr val="0092CF"/>
          </a:solidFill>
          <a:ln>
            <a:solidFill>
              <a:srgbClr val="0092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539552" y="4326632"/>
            <a:ext cx="1152128" cy="720080"/>
          </a:xfrm>
          <a:prstGeom prst="rect">
            <a:avLst/>
          </a:prstGeom>
          <a:solidFill>
            <a:srgbClr val="0092CF"/>
          </a:solidFill>
          <a:ln>
            <a:solidFill>
              <a:srgbClr val="0092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1844080" y="4326632"/>
            <a:ext cx="1152128" cy="720080"/>
          </a:xfrm>
          <a:prstGeom prst="rect">
            <a:avLst/>
          </a:prstGeom>
          <a:solidFill>
            <a:srgbClr val="0092CF"/>
          </a:solidFill>
          <a:ln>
            <a:solidFill>
              <a:srgbClr val="0092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3203848" y="4326632"/>
            <a:ext cx="1152128" cy="720080"/>
          </a:xfrm>
          <a:prstGeom prst="rect">
            <a:avLst/>
          </a:prstGeom>
          <a:solidFill>
            <a:srgbClr val="0092CF"/>
          </a:solidFill>
          <a:ln>
            <a:solidFill>
              <a:srgbClr val="0092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3203848" y="3356992"/>
            <a:ext cx="1152128" cy="720080"/>
          </a:xfrm>
          <a:prstGeom prst="rect">
            <a:avLst/>
          </a:prstGeom>
          <a:solidFill>
            <a:srgbClr val="0092CF"/>
          </a:solidFill>
          <a:ln>
            <a:solidFill>
              <a:srgbClr val="0092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844080" y="3356992"/>
            <a:ext cx="1152128" cy="720080"/>
          </a:xfrm>
          <a:prstGeom prst="rect">
            <a:avLst/>
          </a:prstGeom>
          <a:solidFill>
            <a:srgbClr val="0092CF"/>
          </a:solidFill>
          <a:ln>
            <a:solidFill>
              <a:srgbClr val="0092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/>
        </p:nvSpPr>
        <p:spPr>
          <a:xfrm>
            <a:off x="4839097" y="4229472"/>
            <a:ext cx="1152128" cy="720080"/>
          </a:xfrm>
          <a:prstGeom prst="rect">
            <a:avLst/>
          </a:prstGeom>
          <a:solidFill>
            <a:srgbClr val="0092CF"/>
          </a:solidFill>
          <a:ln>
            <a:solidFill>
              <a:srgbClr val="0092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err="1" smtClean="0">
                <a:solidFill>
                  <a:srgbClr val="FAFBFC"/>
                </a:solidFill>
              </a:rPr>
              <a:t>Vooraankon-diging</a:t>
            </a:r>
            <a:r>
              <a:rPr lang="nl-NL" sz="1400" dirty="0" smtClean="0">
                <a:solidFill>
                  <a:srgbClr val="FAFBFC"/>
                </a:solidFill>
              </a:rPr>
              <a:t> herindeling</a:t>
            </a:r>
            <a:endParaRPr lang="nl-NL" sz="1400" dirty="0">
              <a:solidFill>
                <a:srgbClr val="FAFBFC"/>
              </a:solidFill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6177161" y="4229472"/>
            <a:ext cx="1152128" cy="720080"/>
          </a:xfrm>
          <a:prstGeom prst="rect">
            <a:avLst/>
          </a:prstGeom>
          <a:solidFill>
            <a:srgbClr val="0092CF"/>
          </a:solidFill>
          <a:ln>
            <a:solidFill>
              <a:srgbClr val="0092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7524328" y="4229472"/>
            <a:ext cx="1152128" cy="720080"/>
          </a:xfrm>
          <a:prstGeom prst="rect">
            <a:avLst/>
          </a:prstGeom>
          <a:solidFill>
            <a:srgbClr val="0092CF"/>
          </a:solidFill>
          <a:ln>
            <a:solidFill>
              <a:srgbClr val="0092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7524328" y="3356992"/>
            <a:ext cx="1152128" cy="720080"/>
          </a:xfrm>
          <a:prstGeom prst="rect">
            <a:avLst/>
          </a:prstGeom>
          <a:solidFill>
            <a:srgbClr val="0092CF"/>
          </a:solidFill>
          <a:ln>
            <a:solidFill>
              <a:srgbClr val="0092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/>
          <p:cNvSpPr/>
          <p:nvPr/>
        </p:nvSpPr>
        <p:spPr>
          <a:xfrm>
            <a:off x="6177161" y="3356992"/>
            <a:ext cx="1152128" cy="720080"/>
          </a:xfrm>
          <a:prstGeom prst="rect">
            <a:avLst/>
          </a:prstGeom>
          <a:solidFill>
            <a:srgbClr val="0092CF"/>
          </a:solidFill>
          <a:ln>
            <a:solidFill>
              <a:srgbClr val="0092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ekstvak 23"/>
          <p:cNvSpPr txBox="1"/>
          <p:nvPr/>
        </p:nvSpPr>
        <p:spPr>
          <a:xfrm>
            <a:off x="1844080" y="4484439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err="1" smtClean="0">
                <a:solidFill>
                  <a:srgbClr val="FAFBFC"/>
                </a:solidFill>
              </a:rPr>
              <a:t>FAQ’s</a:t>
            </a:r>
            <a:endParaRPr lang="nl-NL" sz="1400" dirty="0">
              <a:solidFill>
                <a:srgbClr val="FAFBFC"/>
              </a:solidFill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539552" y="4484439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err="1" smtClean="0">
                <a:solidFill>
                  <a:srgbClr val="FAFBFC"/>
                </a:solidFill>
              </a:rPr>
              <a:t>Leaflet</a:t>
            </a:r>
            <a:endParaRPr lang="nl-NL" sz="1400" dirty="0">
              <a:solidFill>
                <a:srgbClr val="FAFBFC"/>
              </a:solidFill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3203848" y="357301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rgbClr val="FAFBFC"/>
                </a:solidFill>
              </a:rPr>
              <a:t>Mailings</a:t>
            </a:r>
            <a:endParaRPr lang="nl-NL" sz="1400" dirty="0">
              <a:solidFill>
                <a:srgbClr val="FAFBFC"/>
              </a:solidFill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1844080" y="357301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rgbClr val="FAFBFC"/>
                </a:solidFill>
              </a:rPr>
              <a:t>Filmpjes</a:t>
            </a:r>
            <a:endParaRPr lang="nl-NL" sz="1400" dirty="0">
              <a:solidFill>
                <a:srgbClr val="FAFBFC"/>
              </a:solidFill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6177161" y="4195827"/>
            <a:ext cx="1152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err="1" smtClean="0">
                <a:solidFill>
                  <a:srgbClr val="FAFBFC"/>
                </a:solidFill>
              </a:rPr>
              <a:t>Community</a:t>
            </a:r>
            <a:r>
              <a:rPr lang="nl-NL" sz="1400" dirty="0" smtClean="0">
                <a:solidFill>
                  <a:srgbClr val="FAFBFC"/>
                </a:solidFill>
              </a:rPr>
              <a:t>- Perspectief online</a:t>
            </a:r>
            <a:endParaRPr lang="nl-NL" sz="1400" dirty="0">
              <a:solidFill>
                <a:srgbClr val="FAFBFC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7452320" y="3455634"/>
            <a:ext cx="1311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err="1" smtClean="0">
                <a:solidFill>
                  <a:srgbClr val="FAFBFC"/>
                </a:solidFill>
              </a:rPr>
              <a:t>MijnUWV</a:t>
            </a:r>
            <a:endParaRPr lang="nl-NL" sz="1400" dirty="0">
              <a:solidFill>
                <a:srgbClr val="FAFBFC"/>
              </a:solidFill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6177161" y="349213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rgbClr val="FAFBFC"/>
                </a:solidFill>
              </a:rPr>
              <a:t>Informatie- markt</a:t>
            </a:r>
            <a:endParaRPr lang="nl-NL" sz="1400" dirty="0">
              <a:solidFill>
                <a:srgbClr val="FAFBFC"/>
              </a:solidFill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4716016" y="3570039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rgbClr val="FAFBFC"/>
                </a:solidFill>
              </a:rPr>
              <a:t>KCC</a:t>
            </a:r>
          </a:p>
          <a:p>
            <a:pPr algn="ctr"/>
            <a:endParaRPr lang="nl-NL" sz="1400" dirty="0">
              <a:solidFill>
                <a:srgbClr val="FAFBFC"/>
              </a:solidFill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7524328" y="436510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err="1" smtClean="0">
                <a:solidFill>
                  <a:srgbClr val="FAFBFC"/>
                </a:solidFill>
              </a:rPr>
              <a:t>P-wet</a:t>
            </a:r>
            <a:r>
              <a:rPr lang="nl-NL" sz="1400" dirty="0" smtClean="0">
                <a:solidFill>
                  <a:srgbClr val="FAFBFC"/>
                </a:solidFill>
              </a:rPr>
              <a:t> spreekuren</a:t>
            </a:r>
            <a:endParaRPr lang="nl-NL" sz="1400" dirty="0">
              <a:solidFill>
                <a:srgbClr val="FAFBFC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3068216" y="4417948"/>
            <a:ext cx="1359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rgbClr val="FAFBFC"/>
                </a:solidFill>
              </a:rPr>
              <a:t>Samenwerking partners</a:t>
            </a:r>
            <a:endParaRPr lang="nl-NL" sz="1400" dirty="0">
              <a:solidFill>
                <a:srgbClr val="FAFBFC"/>
              </a:solidFill>
            </a:endParaRPr>
          </a:p>
        </p:txBody>
      </p:sp>
      <p:sp>
        <p:nvSpPr>
          <p:cNvPr id="32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84176" y="6303964"/>
            <a:ext cx="5607050" cy="290511"/>
          </a:xfrm>
        </p:spPr>
        <p:txBody>
          <a:bodyPr/>
          <a:lstStyle/>
          <a:p>
            <a:pPr algn="l"/>
            <a:r>
              <a:rPr lang="nl-NL" dirty="0" smtClean="0"/>
              <a:t>COMMUNICATIE PARTICIPATIEWET</a:t>
            </a:r>
            <a:endParaRPr dirty="0" smtClean="0"/>
          </a:p>
          <a:p>
            <a:r>
              <a:rPr dirty="0" smtClean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Feeling houden met doelgroep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m</a:t>
            </a:r>
            <a:r>
              <a:rPr lang="nl-NL" dirty="0" err="1" smtClean="0">
                <a:sym typeface="Wingdings" pitchFamily="2" charset="2"/>
              </a:rPr>
              <a:t>onitoring</a:t>
            </a:r>
            <a:r>
              <a:rPr lang="nl-NL" dirty="0" smtClean="0">
                <a:sym typeface="Wingdings" pitchFamily="2" charset="2"/>
              </a:rPr>
              <a:t> klantvragen en </a:t>
            </a:r>
            <a:r>
              <a:rPr lang="nl-NL" dirty="0" err="1" smtClean="0">
                <a:sym typeface="Wingdings" pitchFamily="2" charset="2"/>
              </a:rPr>
              <a:t>social</a:t>
            </a:r>
            <a:r>
              <a:rPr lang="nl-NL" dirty="0" smtClean="0">
                <a:sym typeface="Wingdings" pitchFamily="2" charset="2"/>
              </a:rPr>
              <a:t> media gedrag</a:t>
            </a:r>
          </a:p>
          <a:p>
            <a:r>
              <a:rPr lang="en-US" dirty="0" err="1" smtClean="0">
                <a:sym typeface="Wingdings" pitchFamily="2" charset="2"/>
              </a:rPr>
              <a:t>inzichten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uit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deskresearch</a:t>
            </a:r>
            <a:endParaRPr lang="nl-NL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kwalitatief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onderzoek</a:t>
            </a:r>
            <a:r>
              <a:rPr lang="en-US" dirty="0" smtClean="0">
                <a:sym typeface="Wingdings" pitchFamily="2" charset="2"/>
              </a:rPr>
              <a:t> van </a:t>
            </a:r>
            <a:r>
              <a:rPr lang="en-US" dirty="0" err="1" smtClean="0">
                <a:sym typeface="Wingdings" pitchFamily="2" charset="2"/>
              </a:rPr>
              <a:t>campagnemiddelen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o</a:t>
            </a:r>
            <a:r>
              <a:rPr lang="nl-NL" dirty="0" err="1" smtClean="0">
                <a:sym typeface="Wingdings" pitchFamily="2" charset="2"/>
              </a:rPr>
              <a:t>nline</a:t>
            </a:r>
            <a:r>
              <a:rPr lang="nl-NL" dirty="0" smtClean="0">
                <a:sym typeface="Wingdings" pitchFamily="2" charset="2"/>
              </a:rPr>
              <a:t> platform Perspectief online</a:t>
            </a:r>
          </a:p>
          <a:p>
            <a:r>
              <a:rPr lang="en-US" dirty="0" err="1" smtClean="0">
                <a:sym typeface="Wingdings" pitchFamily="2" charset="2"/>
              </a:rPr>
              <a:t>c</a:t>
            </a:r>
            <a:r>
              <a:rPr lang="nl-NL" dirty="0" err="1" smtClean="0">
                <a:sym typeface="Wingdings" pitchFamily="2" charset="2"/>
              </a:rPr>
              <a:t>ontacten</a:t>
            </a:r>
            <a:r>
              <a:rPr lang="nl-NL" dirty="0" smtClean="0">
                <a:sym typeface="Wingdings" pitchFamily="2" charset="2"/>
              </a:rPr>
              <a:t> met </a:t>
            </a:r>
            <a:r>
              <a:rPr lang="nl-NL" dirty="0" err="1" smtClean="0">
                <a:sym typeface="Wingdings" pitchFamily="2" charset="2"/>
              </a:rPr>
              <a:t>stakeholders</a:t>
            </a:r>
            <a:endParaRPr lang="nl-NL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c</a:t>
            </a:r>
            <a:r>
              <a:rPr lang="nl-NL" dirty="0" err="1" smtClean="0">
                <a:sym typeface="Wingdings" pitchFamily="2" charset="2"/>
              </a:rPr>
              <a:t>ontact</a:t>
            </a:r>
            <a:r>
              <a:rPr lang="nl-NL" dirty="0" smtClean="0">
                <a:sym typeface="Wingdings" pitchFamily="2" charset="2"/>
              </a:rPr>
              <a:t> met </a:t>
            </a:r>
            <a:r>
              <a:rPr lang="nl-NL" dirty="0" smtClean="0">
                <a:sym typeface="Wingdings" pitchFamily="2" charset="2"/>
              </a:rPr>
              <a:t>Cliëntenraden</a:t>
            </a:r>
            <a:endParaRPr lang="nl-NL" dirty="0" smtClean="0">
              <a:sym typeface="Wingdings" pitchFamily="2" charset="2"/>
            </a:endParaRPr>
          </a:p>
          <a:p>
            <a:pPr>
              <a:buNone/>
            </a:pPr>
            <a:endParaRPr lang="nl-NL" dirty="0" smtClean="0">
              <a:sym typeface="Wingdings" pitchFamily="2" charset="2"/>
            </a:endParaRPr>
          </a:p>
          <a:p>
            <a:endParaRPr lang="nl-NL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None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A9C9-E628-4775-B50D-1800654E510B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84176" y="6303964"/>
            <a:ext cx="5607050" cy="290511"/>
          </a:xfrm>
        </p:spPr>
        <p:txBody>
          <a:bodyPr/>
          <a:lstStyle/>
          <a:p>
            <a:r>
              <a:rPr lang="nl-NL" dirty="0" smtClean="0"/>
              <a:t>Communicatie participatiewet</a:t>
            </a:r>
            <a:endParaRPr dirty="0" smtClean="0"/>
          </a:p>
          <a:p>
            <a:r>
              <a:rPr dirty="0" smtClean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Samenwerking Clientenraad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sym typeface="Wingdings" pitchFamily="2" charset="2"/>
              </a:rPr>
              <a:t>Voorzet</a:t>
            </a:r>
            <a:r>
              <a:rPr lang="en-US" dirty="0" smtClean="0">
                <a:sym typeface="Wingdings" pitchFamily="2" charset="2"/>
              </a:rPr>
              <a:t>:</a:t>
            </a:r>
          </a:p>
          <a:p>
            <a:r>
              <a:rPr lang="en-US" dirty="0" smtClean="0">
                <a:sym typeface="Wingdings" pitchFamily="2" charset="2"/>
              </a:rPr>
              <a:t>B</a:t>
            </a:r>
            <a:r>
              <a:rPr lang="nl-NL" dirty="0" err="1" smtClean="0">
                <a:sym typeface="Wingdings" pitchFamily="2" charset="2"/>
              </a:rPr>
              <a:t>etrekken</a:t>
            </a:r>
            <a:r>
              <a:rPr lang="nl-NL" dirty="0" smtClean="0">
                <a:sym typeface="Wingdings" pitchFamily="2" charset="2"/>
              </a:rPr>
              <a:t> bij </a:t>
            </a:r>
            <a:r>
              <a:rPr lang="nl-NL" dirty="0" smtClean="0">
                <a:sym typeface="Wingdings" pitchFamily="2" charset="2"/>
              </a:rPr>
              <a:t>nog te </a:t>
            </a:r>
            <a:r>
              <a:rPr lang="nl-NL" dirty="0" smtClean="0">
                <a:sym typeface="Wingdings" pitchFamily="2" charset="2"/>
              </a:rPr>
              <a:t>ontwikkelen </a:t>
            </a:r>
            <a:r>
              <a:rPr lang="nl-NL" dirty="0" smtClean="0">
                <a:sym typeface="Wingdings" pitchFamily="2" charset="2"/>
              </a:rPr>
              <a:t>communicatie-uitingen</a:t>
            </a:r>
          </a:p>
          <a:p>
            <a:pPr lvl="1"/>
            <a:r>
              <a:rPr lang="nl-NL" dirty="0" smtClean="0">
                <a:sym typeface="Wingdings" pitchFamily="2" charset="2"/>
              </a:rPr>
              <a:t>Afgevaardigde groep die </a:t>
            </a:r>
            <a:r>
              <a:rPr lang="nl-NL" dirty="0" err="1" smtClean="0">
                <a:sym typeface="Wingdings" pitchFamily="2" charset="2"/>
              </a:rPr>
              <a:t>meevalideert</a:t>
            </a:r>
            <a:endParaRPr lang="nl-NL" dirty="0" smtClean="0">
              <a:sym typeface="Wingdings" pitchFamily="2" charset="2"/>
            </a:endParaRPr>
          </a:p>
          <a:p>
            <a:r>
              <a:rPr lang="nl-NL" dirty="0" smtClean="0">
                <a:sym typeface="Wingdings" pitchFamily="2" charset="2"/>
              </a:rPr>
              <a:t>Rol spelen bij de </a:t>
            </a:r>
            <a:r>
              <a:rPr lang="nl-NL" dirty="0" smtClean="0">
                <a:sym typeface="Wingdings" pitchFamily="2" charset="2"/>
              </a:rPr>
              <a:t>informatiemarkten</a:t>
            </a:r>
          </a:p>
          <a:p>
            <a:pPr lvl="1"/>
            <a:r>
              <a:rPr lang="nl-NL" dirty="0" smtClean="0">
                <a:sym typeface="Wingdings" pitchFamily="2" charset="2"/>
              </a:rPr>
              <a:t>Stand bemannen </a:t>
            </a:r>
          </a:p>
          <a:p>
            <a:endParaRPr lang="nl-NL" dirty="0" smtClean="0">
              <a:sym typeface="Wingdings" pitchFamily="2" charset="2"/>
            </a:endParaRPr>
          </a:p>
          <a:p>
            <a:pPr lvl="1"/>
            <a:endParaRPr lang="nl-NL" dirty="0" smtClean="0">
              <a:sym typeface="Wingdings" pitchFamily="2" charset="2"/>
            </a:endParaRPr>
          </a:p>
          <a:p>
            <a:pPr>
              <a:buNone/>
            </a:pPr>
            <a:endParaRPr lang="nl-NL" dirty="0" smtClean="0">
              <a:sym typeface="Wingdings" pitchFamily="2" charset="2"/>
            </a:endParaRPr>
          </a:p>
          <a:p>
            <a:endParaRPr lang="nl-NL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None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A9C9-E628-4775-B50D-1800654E510B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84176" y="6303964"/>
            <a:ext cx="5607050" cy="290511"/>
          </a:xfrm>
        </p:spPr>
        <p:txBody>
          <a:bodyPr/>
          <a:lstStyle/>
          <a:p>
            <a:r>
              <a:rPr lang="nl-NL" dirty="0" smtClean="0"/>
              <a:t>Communicatie participatiewet</a:t>
            </a:r>
            <a:endParaRPr dirty="0" smtClean="0"/>
          </a:p>
          <a:p>
            <a:r>
              <a:rPr dirty="0" smtClean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Campagne Participatiewet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4175" y="1484784"/>
            <a:ext cx="8451850" cy="4530255"/>
          </a:xfrm>
        </p:spPr>
        <p:txBody>
          <a:bodyPr/>
          <a:lstStyle/>
          <a:p>
            <a:r>
              <a:rPr lang="nl-NL" sz="2000" dirty="0" smtClean="0"/>
              <a:t>Start na instemming Eerste Kamer op 1 juli en loopt tot eind 2014</a:t>
            </a:r>
          </a:p>
          <a:p>
            <a:r>
              <a:rPr lang="nl-NL" sz="2000" dirty="0" smtClean="0"/>
              <a:t>Doelgroep: </a:t>
            </a:r>
            <a:r>
              <a:rPr lang="nl-NL" sz="2000" dirty="0" err="1" smtClean="0"/>
              <a:t>Wajongers</a:t>
            </a:r>
            <a:r>
              <a:rPr lang="nl-NL" sz="2000" dirty="0" smtClean="0"/>
              <a:t> en hun ouders, verzorgers of begeleiders</a:t>
            </a:r>
          </a:p>
          <a:p>
            <a:r>
              <a:rPr lang="nl-NL" sz="2000" dirty="0" smtClean="0"/>
              <a:t>De communicatie is duidelijk, begripvol en </a:t>
            </a:r>
            <a:r>
              <a:rPr lang="nl-NL" sz="2000" u="sng" dirty="0" smtClean="0"/>
              <a:t>persoonlijk:</a:t>
            </a:r>
          </a:p>
          <a:p>
            <a:pPr lvl="1"/>
            <a:r>
              <a:rPr lang="nl-NL" sz="1800" u="sng" dirty="0" smtClean="0"/>
              <a:t>Tone of </a:t>
            </a:r>
            <a:r>
              <a:rPr lang="nl-NL" sz="1800" u="sng" dirty="0" err="1" smtClean="0"/>
              <a:t>voice</a:t>
            </a:r>
            <a:endParaRPr lang="nl-NL" sz="1800" u="sng" dirty="0" smtClean="0"/>
          </a:p>
          <a:p>
            <a:pPr lvl="1"/>
            <a:r>
              <a:rPr lang="nl-NL" sz="1800" u="sng" dirty="0" smtClean="0"/>
              <a:t>Visualisatie met campagnemannetje</a:t>
            </a:r>
          </a:p>
          <a:p>
            <a:pPr lvl="1"/>
            <a:r>
              <a:rPr lang="nl-NL" sz="1800" u="sng" dirty="0" smtClean="0"/>
              <a:t>Veel mogelijkheden voor persoonlijk contact</a:t>
            </a:r>
          </a:p>
          <a:p>
            <a:r>
              <a:rPr lang="nl-NL" sz="2000" dirty="0" smtClean="0"/>
              <a:t>We sluiten aan bij de belevingswereld van de doelgroep en houden rekening met de </a:t>
            </a:r>
            <a:r>
              <a:rPr lang="nl-NL" sz="2000" dirty="0" smtClean="0"/>
              <a:t>omgeving:</a:t>
            </a:r>
            <a:endParaRPr lang="nl-NL" sz="2000" dirty="0" smtClean="0"/>
          </a:p>
          <a:p>
            <a:pPr lvl="1"/>
            <a:r>
              <a:rPr lang="nl-NL" sz="1800" dirty="0" smtClean="0"/>
              <a:t>Clusteren informatie rond 3 hoofdvragen bij de doelgroep: werk, </a:t>
            </a:r>
            <a:r>
              <a:rPr lang="nl-NL" sz="1800" dirty="0" smtClean="0"/>
              <a:t>beoordeling en uitkering</a:t>
            </a:r>
            <a:endParaRPr lang="nl-NL" sz="1800" dirty="0" smtClean="0"/>
          </a:p>
          <a:p>
            <a:pPr lvl="1"/>
            <a:r>
              <a:rPr lang="nl-NL" sz="1800" dirty="0"/>
              <a:t>D</a:t>
            </a:r>
            <a:r>
              <a:rPr lang="nl-NL" sz="1800" dirty="0" smtClean="0"/>
              <a:t>oseren informatie over de veranderingen</a:t>
            </a:r>
          </a:p>
          <a:p>
            <a:endParaRPr lang="nl-NL" sz="2000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Communicatie participatiewet</a:t>
            </a:r>
            <a:endParaRPr dirty="0" smtClean="0"/>
          </a:p>
          <a:p>
            <a:r>
              <a:rPr dirty="0" smtClean="0"/>
              <a:t>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A9C9-E628-4775-B50D-1800654E510B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Campagnemiddelen</a:t>
            </a:r>
            <a:endParaRPr lang="nl-NL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</p:nvPr>
        </p:nvGraphicFramePr>
        <p:xfrm>
          <a:off x="755576" y="1756114"/>
          <a:ext cx="7526413" cy="3689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633"/>
                <a:gridCol w="4501780"/>
              </a:tblGrid>
              <a:tr h="340142">
                <a:tc>
                  <a:txBody>
                    <a:bodyPr/>
                    <a:lstStyle/>
                    <a:p>
                      <a:r>
                        <a:rPr lang="nl-NL" dirty="0" smtClean="0"/>
                        <a:t>Wanneer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/>
                        <a:t>Wat krijgt,</a:t>
                      </a:r>
                      <a:r>
                        <a:rPr lang="nl-NL" baseline="0" dirty="0" smtClean="0"/>
                        <a:t> hoort of ziet de klant</a:t>
                      </a:r>
                      <a:endParaRPr lang="nl-NL" dirty="0"/>
                    </a:p>
                  </a:txBody>
                  <a:tcPr/>
                </a:tc>
              </a:tr>
              <a:tr h="595248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Juli</a:t>
                      </a:r>
                      <a:endParaRPr lang="nl-NL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  <a:r>
                        <a:rPr kumimoji="0" lang="nl-NL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algemene brief aan zittend bestand</a:t>
                      </a:r>
                      <a:endParaRPr lang="nl-NL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50354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Juli – </a:t>
                      </a:r>
                      <a:r>
                        <a:rPr lang="nl-NL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ev</a:t>
                      </a:r>
                      <a:endParaRPr lang="nl-NL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campagne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pagina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met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animatiefilmpjes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op uwv.nl</a:t>
                      </a:r>
                      <a:endParaRPr lang="nl-NL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42420"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Juli, </a:t>
                      </a:r>
                      <a:r>
                        <a:rPr lang="nl-NL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okt</a:t>
                      </a:r>
                      <a:r>
                        <a:rPr lang="nl-NL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,</a:t>
                      </a:r>
                      <a:r>
                        <a:rPr lang="nl-NL" sz="1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nl-NL" sz="16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nov</a:t>
                      </a:r>
                      <a:endParaRPr lang="nl-NL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radiospots, advertenties en </a:t>
                      </a: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internetbanners</a:t>
                      </a:r>
                      <a:endParaRPr lang="nl-NL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95248"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Sept</a:t>
                      </a:r>
                      <a:endParaRPr lang="nl-NL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  <a:r>
                        <a:rPr kumimoji="0" lang="nl-NL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brief met uitnodiging voor informatiemarkt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95248">
                <a:tc>
                  <a:txBody>
                    <a:bodyPr/>
                    <a:lstStyle/>
                    <a:p>
                      <a:r>
                        <a:rPr lang="nl-NL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Okt</a:t>
                      </a:r>
                      <a:r>
                        <a:rPr lang="nl-NL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,</a:t>
                      </a:r>
                      <a:r>
                        <a:rPr lang="nl-NL" sz="1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nl-NL" sz="16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nov</a:t>
                      </a:r>
                      <a:endParaRPr lang="nl-NL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informatiemarkten in de regio</a:t>
                      </a:r>
                      <a:endParaRPr lang="nl-NL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A9C9-E628-4775-B50D-1800654E510B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84176" y="6303964"/>
            <a:ext cx="5607050" cy="290511"/>
          </a:xfrm>
        </p:spPr>
        <p:txBody>
          <a:bodyPr/>
          <a:lstStyle/>
          <a:p>
            <a:r>
              <a:rPr lang="nl-NL" dirty="0" smtClean="0"/>
              <a:t>Communicatie participatiewet</a:t>
            </a:r>
            <a:endParaRPr dirty="0" smtClean="0"/>
          </a:p>
          <a:p>
            <a:r>
              <a:rPr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Uwv.nl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A9C9-E628-4775-B50D-1800654E510B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84176" y="6303964"/>
            <a:ext cx="5607050" cy="290511"/>
          </a:xfrm>
        </p:spPr>
        <p:txBody>
          <a:bodyPr/>
          <a:lstStyle/>
          <a:p>
            <a:r>
              <a:rPr lang="nl-NL" dirty="0" smtClean="0"/>
              <a:t>Communicatie participatiewet</a:t>
            </a:r>
            <a:endParaRPr dirty="0" smtClean="0"/>
          </a:p>
          <a:p>
            <a:r>
              <a:rPr dirty="0" smtClean="0"/>
              <a:t> 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Filmpjes</a:t>
            </a:r>
          </a:p>
          <a:p>
            <a:r>
              <a:rPr lang="nl-NL" dirty="0" smtClean="0"/>
              <a:t>Je </a:t>
            </a:r>
            <a:r>
              <a:rPr lang="nl-NL" dirty="0"/>
              <a:t>wordt opnieuw beoordeeld.</a:t>
            </a:r>
          </a:p>
          <a:p>
            <a:r>
              <a:rPr lang="nl-NL" dirty="0" smtClean="0"/>
              <a:t>Misschien </a:t>
            </a:r>
            <a:r>
              <a:rPr lang="nl-NL" dirty="0"/>
              <a:t>kun je werken.</a:t>
            </a:r>
          </a:p>
          <a:p>
            <a:r>
              <a:rPr lang="nl-NL" dirty="0" smtClean="0"/>
              <a:t>Wat </a:t>
            </a:r>
            <a:r>
              <a:rPr lang="nl-NL" dirty="0"/>
              <a:t>betekent dit voor je inkomen</a:t>
            </a:r>
            <a:r>
              <a:rPr lang="nl-NL" dirty="0" smtClean="0"/>
              <a:t>?</a:t>
            </a:r>
          </a:p>
          <a:p>
            <a:endParaRPr lang="nl-NL" dirty="0"/>
          </a:p>
          <a:p>
            <a:pPr>
              <a:buNone/>
            </a:pPr>
            <a:r>
              <a:rPr lang="nl-NL" dirty="0" smtClean="0"/>
              <a:t>(Filmpjes tonen!)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dirty="0" smtClean="0"/>
              <a:t>B</a:t>
            </a:r>
            <a:r>
              <a:rPr lang="nl-NL" dirty="0" err="1" smtClean="0"/>
              <a:t>anners</a:t>
            </a:r>
            <a:endParaRPr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CE18ED-F578-4228-A9A5-03537554275A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26" name="Tekstvak 25"/>
          <p:cNvSpPr txBox="1"/>
          <p:nvPr/>
        </p:nvSpPr>
        <p:spPr>
          <a:xfrm>
            <a:off x="3203848" y="357301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rgbClr val="FAFBFC"/>
                </a:solidFill>
              </a:rPr>
              <a:t>Mailings</a:t>
            </a:r>
            <a:endParaRPr lang="nl-NL" sz="1400" dirty="0">
              <a:solidFill>
                <a:srgbClr val="FAFBFC"/>
              </a:solidFill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1844080" y="357301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rgbClr val="FAFBFC"/>
                </a:solidFill>
              </a:rPr>
              <a:t>Filmpjes</a:t>
            </a:r>
            <a:endParaRPr lang="nl-NL" sz="1400" dirty="0">
              <a:solidFill>
                <a:srgbClr val="FAFBFC"/>
              </a:solidFill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6177161" y="349213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rgbClr val="FAFBFC"/>
                </a:solidFill>
              </a:rPr>
              <a:t>Informatie- markt</a:t>
            </a:r>
            <a:endParaRPr lang="nl-NL" sz="1400" dirty="0">
              <a:solidFill>
                <a:srgbClr val="FAFBFC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3068216" y="4417948"/>
            <a:ext cx="1359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rgbClr val="FAFBFC"/>
                </a:solidFill>
              </a:rPr>
              <a:t>Samenwerking partners</a:t>
            </a:r>
            <a:endParaRPr lang="nl-NL" sz="1400" dirty="0">
              <a:solidFill>
                <a:srgbClr val="FAFBFC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1331478"/>
            <a:ext cx="8964488" cy="237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3793992"/>
            <a:ext cx="8964488" cy="237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84176" y="6303964"/>
            <a:ext cx="5607050" cy="290511"/>
          </a:xfrm>
        </p:spPr>
        <p:txBody>
          <a:bodyPr/>
          <a:lstStyle/>
          <a:p>
            <a:r>
              <a:rPr lang="nl-NL" dirty="0" smtClean="0"/>
              <a:t>Communicatie participatiewet</a:t>
            </a:r>
            <a:endParaRPr dirty="0" smtClean="0"/>
          </a:p>
          <a:p>
            <a:r>
              <a:rPr dirty="0" smtClean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dirty="0" smtClean="0"/>
              <a:t>A</a:t>
            </a:r>
            <a:r>
              <a:rPr lang="nl-NL" dirty="0" err="1" smtClean="0"/>
              <a:t>dvertenties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CE18ED-F578-4228-A9A5-03537554275A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539552" y="357301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err="1" smtClean="0">
                <a:solidFill>
                  <a:srgbClr val="FAFBFC"/>
                </a:solidFill>
              </a:rPr>
              <a:t>UWV.nl</a:t>
            </a:r>
            <a:endParaRPr lang="nl-NL" sz="1400" dirty="0">
              <a:solidFill>
                <a:srgbClr val="FAFBFC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1844080" y="4484439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err="1" smtClean="0">
                <a:solidFill>
                  <a:srgbClr val="FAFBFC"/>
                </a:solidFill>
              </a:rPr>
              <a:t>FAQ’s</a:t>
            </a:r>
            <a:endParaRPr lang="nl-NL" sz="1400" dirty="0">
              <a:solidFill>
                <a:srgbClr val="FAFBFC"/>
              </a:solidFill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539552" y="4484439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err="1" smtClean="0">
                <a:solidFill>
                  <a:srgbClr val="FAFBFC"/>
                </a:solidFill>
              </a:rPr>
              <a:t>Leaflet</a:t>
            </a:r>
            <a:endParaRPr lang="nl-NL" sz="1400" dirty="0">
              <a:solidFill>
                <a:srgbClr val="FAFBFC"/>
              </a:solidFill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3203848" y="357301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rgbClr val="FAFBFC"/>
                </a:solidFill>
              </a:rPr>
              <a:t>Mailings</a:t>
            </a:r>
            <a:endParaRPr lang="nl-NL" sz="1400" dirty="0">
              <a:solidFill>
                <a:srgbClr val="FAFBFC"/>
              </a:solidFill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1844080" y="357301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rgbClr val="FAFBFC"/>
                </a:solidFill>
              </a:rPr>
              <a:t>Filmpjes</a:t>
            </a:r>
            <a:endParaRPr lang="nl-NL" sz="1400" dirty="0">
              <a:solidFill>
                <a:srgbClr val="FAFBFC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7452320" y="3455634"/>
            <a:ext cx="1311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err="1" smtClean="0">
                <a:solidFill>
                  <a:srgbClr val="FAFBFC"/>
                </a:solidFill>
              </a:rPr>
              <a:t>Klanten-contactcener</a:t>
            </a:r>
            <a:endParaRPr lang="nl-NL" sz="1400" dirty="0">
              <a:solidFill>
                <a:srgbClr val="FAFBFC"/>
              </a:solidFill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6177161" y="349213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rgbClr val="FAFBFC"/>
                </a:solidFill>
              </a:rPr>
              <a:t>Informatie- markt</a:t>
            </a:r>
            <a:endParaRPr lang="nl-NL" sz="1400" dirty="0">
              <a:solidFill>
                <a:srgbClr val="FAFBFC"/>
              </a:solidFill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7524328" y="436510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err="1" smtClean="0">
                <a:solidFill>
                  <a:srgbClr val="FAFBFC"/>
                </a:solidFill>
              </a:rPr>
              <a:t>P-wet</a:t>
            </a:r>
            <a:r>
              <a:rPr lang="nl-NL" sz="1400" dirty="0" smtClean="0">
                <a:solidFill>
                  <a:srgbClr val="FAFBFC"/>
                </a:solidFill>
              </a:rPr>
              <a:t> spreekuren</a:t>
            </a:r>
            <a:endParaRPr lang="nl-NL" sz="1400" dirty="0">
              <a:solidFill>
                <a:srgbClr val="FAFBFC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3068216" y="4417948"/>
            <a:ext cx="1359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rgbClr val="FAFBFC"/>
                </a:solidFill>
              </a:rPr>
              <a:t>Samenwerking partners</a:t>
            </a:r>
            <a:endParaRPr lang="nl-NL" sz="1400" dirty="0">
              <a:solidFill>
                <a:srgbClr val="FAFBF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1870"/>
            <a:ext cx="2931604" cy="402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2861" y="1581498"/>
            <a:ext cx="1881187" cy="429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4938" y="1571658"/>
            <a:ext cx="1875334" cy="430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1581498"/>
            <a:ext cx="1901832" cy="43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84176" y="6303964"/>
            <a:ext cx="5607050" cy="290511"/>
          </a:xfrm>
        </p:spPr>
        <p:txBody>
          <a:bodyPr/>
          <a:lstStyle/>
          <a:p>
            <a:pPr algn="l"/>
            <a:r>
              <a:rPr lang="nl-NL" dirty="0" smtClean="0"/>
              <a:t>COMMUNICATIE PARTICIPATIEWET</a:t>
            </a:r>
            <a:endParaRPr dirty="0" smtClean="0"/>
          </a:p>
          <a:p>
            <a:r>
              <a:rPr dirty="0" smtClean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Klantcommunicatie - </a:t>
            </a:r>
            <a:r>
              <a:rPr lang="nl-NL" dirty="0" err="1" smtClean="0"/>
              <a:t>Wajongers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In aansluiting op de campagne:</a:t>
            </a:r>
          </a:p>
          <a:p>
            <a:r>
              <a:rPr lang="nl-NL" dirty="0" err="1" smtClean="0">
                <a:sym typeface="Wingdings" pitchFamily="2" charset="2"/>
              </a:rPr>
              <a:t>uwv.nl</a:t>
            </a:r>
            <a:r>
              <a:rPr lang="nl-NL" dirty="0" smtClean="0">
                <a:sym typeface="Wingdings" pitchFamily="2" charset="2"/>
              </a:rPr>
              <a:t>: informatie over de veranderingen op subsites </a:t>
            </a:r>
            <a:r>
              <a:rPr lang="nl-NL" dirty="0" err="1" smtClean="0">
                <a:sym typeface="Wingdings" pitchFamily="2" charset="2"/>
              </a:rPr>
              <a:t>oWajong</a:t>
            </a:r>
            <a:r>
              <a:rPr lang="nl-NL" dirty="0" smtClean="0">
                <a:sym typeface="Wingdings" pitchFamily="2" charset="2"/>
              </a:rPr>
              <a:t> en </a:t>
            </a:r>
            <a:r>
              <a:rPr lang="nl-NL" dirty="0" err="1" smtClean="0">
                <a:sym typeface="Wingdings" pitchFamily="2" charset="2"/>
              </a:rPr>
              <a:t>nWajong</a:t>
            </a:r>
            <a:r>
              <a:rPr lang="nl-NL" dirty="0" smtClean="0">
                <a:sym typeface="Wingdings" pitchFamily="2" charset="2"/>
              </a:rPr>
              <a:t> en verwijzing naar </a:t>
            </a:r>
            <a:r>
              <a:rPr lang="nl-NL" dirty="0" err="1" smtClean="0">
                <a:sym typeface="Wingdings" pitchFamily="2" charset="2"/>
              </a:rPr>
              <a:t>werk.nl</a:t>
            </a:r>
            <a:endParaRPr lang="nl-NL" dirty="0" smtClean="0">
              <a:sym typeface="Wingdings" pitchFamily="2" charset="2"/>
            </a:endParaRPr>
          </a:p>
          <a:p>
            <a:r>
              <a:rPr lang="nl-NL" dirty="0" err="1" smtClean="0">
                <a:sym typeface="Wingdings" pitchFamily="2" charset="2"/>
              </a:rPr>
              <a:t>campagnebanner</a:t>
            </a:r>
            <a:r>
              <a:rPr lang="nl-NL" dirty="0" smtClean="0">
                <a:sym typeface="Wingdings" pitchFamily="2" charset="2"/>
              </a:rPr>
              <a:t> op homepage </a:t>
            </a:r>
            <a:r>
              <a:rPr lang="nl-NL" dirty="0" err="1" smtClean="0">
                <a:sym typeface="Wingdings" pitchFamily="2" charset="2"/>
              </a:rPr>
              <a:t>uwv.nl</a:t>
            </a:r>
            <a:endParaRPr lang="nl-NL" dirty="0" smtClean="0">
              <a:sym typeface="Wingdings" pitchFamily="2" charset="2"/>
            </a:endParaRPr>
          </a:p>
          <a:p>
            <a:r>
              <a:rPr lang="nl-NL" dirty="0" smtClean="0">
                <a:sym typeface="Wingdings" pitchFamily="2" charset="2"/>
              </a:rPr>
              <a:t>link naar themadossier op homepage </a:t>
            </a:r>
            <a:r>
              <a:rPr lang="nl-NL" dirty="0" err="1" smtClean="0">
                <a:sym typeface="Wingdings" pitchFamily="2" charset="2"/>
              </a:rPr>
              <a:t>uwv.nl</a:t>
            </a:r>
            <a:r>
              <a:rPr lang="nl-NL" dirty="0" smtClean="0">
                <a:sym typeface="Wingdings" pitchFamily="2" charset="2"/>
              </a:rPr>
              <a:t>/particulieren</a:t>
            </a:r>
          </a:p>
          <a:p>
            <a:r>
              <a:rPr lang="nl-NL" dirty="0" smtClean="0">
                <a:sym typeface="Wingdings" pitchFamily="2" charset="2"/>
              </a:rPr>
              <a:t>nieuwsbericht</a:t>
            </a:r>
          </a:p>
          <a:p>
            <a:r>
              <a:rPr lang="nl-NL" dirty="0" smtClean="0">
                <a:sym typeface="Wingdings" pitchFamily="2" charset="2"/>
              </a:rPr>
              <a:t>KCC staat klaar om klantvragen te </a:t>
            </a:r>
            <a:r>
              <a:rPr lang="nl-NL" dirty="0" smtClean="0">
                <a:sym typeface="Wingdings" pitchFamily="2" charset="2"/>
              </a:rPr>
              <a:t>beantwoorden</a:t>
            </a:r>
          </a:p>
          <a:p>
            <a:r>
              <a:rPr lang="nl-NL" dirty="0" smtClean="0">
                <a:sym typeface="Wingdings" pitchFamily="2" charset="2"/>
              </a:rPr>
              <a:t>Perspectief online</a:t>
            </a:r>
            <a:endParaRPr lang="nl-NL" dirty="0" smtClean="0">
              <a:sym typeface="Wingdings" pitchFamily="2" charset="2"/>
            </a:endParaRPr>
          </a:p>
          <a:p>
            <a:endParaRPr lang="nl-NL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None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A9C9-E628-4775-B50D-1800654E510B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84176" y="6303964"/>
            <a:ext cx="5607050" cy="290511"/>
          </a:xfrm>
        </p:spPr>
        <p:txBody>
          <a:bodyPr/>
          <a:lstStyle/>
          <a:p>
            <a:r>
              <a:rPr lang="nl-NL" dirty="0" smtClean="0"/>
              <a:t>Communicatie participatiewet</a:t>
            </a:r>
            <a:endParaRPr dirty="0" smtClean="0"/>
          </a:p>
          <a:p>
            <a:r>
              <a:rPr dirty="0" smtClean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Klantcommunicatie - </a:t>
            </a:r>
            <a:r>
              <a:rPr lang="nl-NL" dirty="0" err="1" smtClean="0"/>
              <a:t>Wajongers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Na de zomer:</a:t>
            </a:r>
            <a:endParaRPr lang="nl-NL" dirty="0" smtClean="0"/>
          </a:p>
          <a:p>
            <a:r>
              <a:rPr lang="nl-NL" dirty="0" smtClean="0">
                <a:sym typeface="Wingdings" pitchFamily="2" charset="2"/>
              </a:rPr>
              <a:t>Algemene brief met </a:t>
            </a:r>
            <a:r>
              <a:rPr lang="nl-NL" dirty="0" err="1" smtClean="0">
                <a:sym typeface="Wingdings" pitchFamily="2" charset="2"/>
              </a:rPr>
              <a:t>leaflet</a:t>
            </a:r>
            <a:r>
              <a:rPr lang="nl-NL" dirty="0" smtClean="0">
                <a:sym typeface="Wingdings" pitchFamily="2" charset="2"/>
              </a:rPr>
              <a:t> en uitnodiging infomarkt</a:t>
            </a:r>
          </a:p>
          <a:p>
            <a:pPr lvl="1"/>
            <a:r>
              <a:rPr lang="nl-NL" dirty="0" err="1">
                <a:sym typeface="Wingdings" pitchFamily="2" charset="2"/>
              </a:rPr>
              <a:t>l</a:t>
            </a:r>
            <a:r>
              <a:rPr lang="nl-NL" dirty="0" err="1" smtClean="0">
                <a:sym typeface="Wingdings" pitchFamily="2" charset="2"/>
              </a:rPr>
              <a:t>eaflet</a:t>
            </a:r>
            <a:r>
              <a:rPr lang="nl-NL" dirty="0" smtClean="0">
                <a:sym typeface="Wingdings" pitchFamily="2" charset="2"/>
              </a:rPr>
              <a:t>: informatie over beoordelingsproces en mogelijkheden om te gaan werken</a:t>
            </a:r>
          </a:p>
          <a:p>
            <a:pPr lvl="1"/>
            <a:r>
              <a:rPr lang="nl-NL" dirty="0">
                <a:sym typeface="Wingdings" pitchFamily="2" charset="2"/>
              </a:rPr>
              <a:t>i</a:t>
            </a:r>
            <a:r>
              <a:rPr lang="nl-NL" dirty="0" smtClean="0">
                <a:sym typeface="Wingdings" pitchFamily="2" charset="2"/>
              </a:rPr>
              <a:t>nformatiemarkt in de regio in </a:t>
            </a:r>
            <a:r>
              <a:rPr lang="nl-NL" dirty="0" err="1" smtClean="0">
                <a:sym typeface="Wingdings" pitchFamily="2" charset="2"/>
              </a:rPr>
              <a:t>okt</a:t>
            </a:r>
            <a:r>
              <a:rPr lang="nl-NL" dirty="0" smtClean="0">
                <a:sym typeface="Wingdings" pitchFamily="2" charset="2"/>
              </a:rPr>
              <a:t>/</a:t>
            </a:r>
            <a:r>
              <a:rPr lang="nl-NL" dirty="0" err="1" smtClean="0">
                <a:sym typeface="Wingdings" pitchFamily="2" charset="2"/>
              </a:rPr>
              <a:t>nov</a:t>
            </a:r>
            <a:r>
              <a:rPr lang="nl-NL" dirty="0" smtClean="0">
                <a:sym typeface="Wingdings" pitchFamily="2" charset="2"/>
              </a:rPr>
              <a:t>: een extra mogelijkheid om vragen te stellen </a:t>
            </a:r>
          </a:p>
          <a:p>
            <a:r>
              <a:rPr lang="nl-NL" dirty="0" smtClean="0">
                <a:sym typeface="Wingdings" pitchFamily="2" charset="2"/>
              </a:rPr>
              <a:t>Perspectief online als platform voor </a:t>
            </a:r>
            <a:r>
              <a:rPr lang="nl-NL" dirty="0" err="1" smtClean="0">
                <a:sym typeface="Wingdings" pitchFamily="2" charset="2"/>
              </a:rPr>
              <a:t>Wajongers</a:t>
            </a:r>
            <a:r>
              <a:rPr lang="nl-NL" dirty="0" smtClean="0">
                <a:sym typeface="Wingdings" pitchFamily="2" charset="2"/>
              </a:rPr>
              <a:t> en omgeving</a:t>
            </a:r>
          </a:p>
          <a:p>
            <a:pPr lvl="1"/>
            <a:r>
              <a:rPr lang="nl-NL" dirty="0" err="1">
                <a:sym typeface="Wingdings" pitchFamily="2" charset="2"/>
              </a:rPr>
              <a:t>h</a:t>
            </a:r>
            <a:r>
              <a:rPr lang="nl-NL" dirty="0" err="1" smtClean="0">
                <a:sym typeface="Wingdings" pitchFamily="2" charset="2"/>
              </a:rPr>
              <a:t>uman</a:t>
            </a:r>
            <a:r>
              <a:rPr lang="nl-NL" dirty="0" smtClean="0">
                <a:sym typeface="Wingdings" pitchFamily="2" charset="2"/>
              </a:rPr>
              <a:t> interest insteek</a:t>
            </a:r>
          </a:p>
          <a:p>
            <a:pPr lvl="1"/>
            <a:r>
              <a:rPr lang="nl-NL" dirty="0" smtClean="0">
                <a:sym typeface="Wingdings" pitchFamily="2" charset="2"/>
              </a:rPr>
              <a:t>UWV  benaderbaar</a:t>
            </a:r>
            <a:endParaRPr lang="nl-NL" dirty="0" smtClean="0">
              <a:sym typeface="Wingdings" pitchFamily="2" charset="2"/>
            </a:endParaRPr>
          </a:p>
          <a:p>
            <a:pPr>
              <a:buNone/>
            </a:pPr>
            <a:endParaRPr lang="nl-NL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None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A9C9-E628-4775-B50D-1800654E510B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84176" y="6303964"/>
            <a:ext cx="5607050" cy="290511"/>
          </a:xfrm>
        </p:spPr>
        <p:txBody>
          <a:bodyPr/>
          <a:lstStyle/>
          <a:p>
            <a:r>
              <a:rPr lang="nl-NL" dirty="0" smtClean="0"/>
              <a:t>Communicatie participatiewet</a:t>
            </a:r>
            <a:endParaRPr dirty="0" smtClean="0"/>
          </a:p>
          <a:p>
            <a:r>
              <a:rPr dirty="0" smtClean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Klantcommunicatie - </a:t>
            </a:r>
            <a:r>
              <a:rPr lang="nl-NL" dirty="0" err="1" smtClean="0"/>
              <a:t>Wajongers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En daarna:</a:t>
            </a:r>
          </a:p>
          <a:p>
            <a:r>
              <a:rPr lang="nl-NL" dirty="0" err="1" smtClean="0"/>
              <a:t>uwv.nl</a:t>
            </a:r>
            <a:r>
              <a:rPr lang="nl-NL" dirty="0" smtClean="0"/>
              <a:t>: informeren over overgangsregeling op datum x</a:t>
            </a:r>
          </a:p>
          <a:p>
            <a:r>
              <a:rPr lang="nl-NL" dirty="0" err="1" smtClean="0"/>
              <a:t>uwv.nl</a:t>
            </a:r>
            <a:r>
              <a:rPr lang="nl-NL" dirty="0" smtClean="0"/>
              <a:t>: klantproces </a:t>
            </a:r>
            <a:r>
              <a:rPr lang="nl-NL" dirty="0" err="1" smtClean="0"/>
              <a:t>Wajong</a:t>
            </a:r>
            <a:r>
              <a:rPr lang="nl-NL" dirty="0" smtClean="0"/>
              <a:t> 2015 met beslisboom</a:t>
            </a:r>
          </a:p>
          <a:p>
            <a:r>
              <a:rPr lang="nl-NL" dirty="0" err="1" smtClean="0">
                <a:sym typeface="Wingdings" pitchFamily="2" charset="2"/>
              </a:rPr>
              <a:t>uwv.nl</a:t>
            </a:r>
            <a:r>
              <a:rPr lang="nl-NL" dirty="0" smtClean="0">
                <a:sym typeface="Wingdings" pitchFamily="2" charset="2"/>
              </a:rPr>
              <a:t>: informatie over de veranderingen op subsites </a:t>
            </a:r>
            <a:r>
              <a:rPr lang="nl-NL" dirty="0" err="1" smtClean="0">
                <a:sym typeface="Wingdings" pitchFamily="2" charset="2"/>
              </a:rPr>
              <a:t>oWajong</a:t>
            </a:r>
            <a:r>
              <a:rPr lang="nl-NL" dirty="0" smtClean="0">
                <a:sym typeface="Wingdings" pitchFamily="2" charset="2"/>
              </a:rPr>
              <a:t> en </a:t>
            </a:r>
            <a:r>
              <a:rPr lang="nl-NL" dirty="0" err="1" smtClean="0">
                <a:sym typeface="Wingdings" pitchFamily="2" charset="2"/>
              </a:rPr>
              <a:t>nWajong</a:t>
            </a:r>
            <a:r>
              <a:rPr lang="nl-NL" dirty="0" smtClean="0">
                <a:sym typeface="Wingdings" pitchFamily="2" charset="2"/>
              </a:rPr>
              <a:t> uitbreiden/aanpassen</a:t>
            </a:r>
          </a:p>
          <a:p>
            <a:r>
              <a:rPr lang="nl-NL" dirty="0" smtClean="0">
                <a:sym typeface="Wingdings" pitchFamily="2" charset="2"/>
              </a:rPr>
              <a:t>Intensivering re-integratie </a:t>
            </a:r>
            <a:r>
              <a:rPr lang="nl-NL" dirty="0" err="1" smtClean="0">
                <a:sym typeface="Wingdings" pitchFamily="2" charset="2"/>
              </a:rPr>
              <a:t>oWajong</a:t>
            </a:r>
            <a:r>
              <a:rPr lang="nl-NL" dirty="0" smtClean="0">
                <a:sym typeface="Wingdings" pitchFamily="2" charset="2"/>
              </a:rPr>
              <a:t> (</a:t>
            </a:r>
            <a:r>
              <a:rPr lang="nl-NL" dirty="0" err="1" smtClean="0">
                <a:sym typeface="Wingdings" pitchFamily="2" charset="2"/>
              </a:rPr>
              <a:t>pilot</a:t>
            </a:r>
            <a:r>
              <a:rPr lang="nl-NL" dirty="0" smtClean="0">
                <a:sym typeface="Wingdings" pitchFamily="2" charset="2"/>
              </a:rPr>
              <a:t> en regulier)</a:t>
            </a:r>
          </a:p>
          <a:p>
            <a:endParaRPr lang="nl-NL" dirty="0" smtClean="0">
              <a:sym typeface="Wingdings" pitchFamily="2" charset="2"/>
            </a:endParaRPr>
          </a:p>
          <a:p>
            <a:pPr>
              <a:buNone/>
            </a:pPr>
            <a:r>
              <a:rPr lang="nl-NL" dirty="0" smtClean="0">
                <a:sym typeface="Wingdings" pitchFamily="2" charset="2"/>
              </a:rPr>
              <a:t>En vanaf 2015:</a:t>
            </a:r>
          </a:p>
          <a:p>
            <a:r>
              <a:rPr lang="nl-NL" dirty="0" smtClean="0">
                <a:sym typeface="Wingdings" pitchFamily="2" charset="2"/>
              </a:rPr>
              <a:t>communicatie over de </a:t>
            </a:r>
            <a:r>
              <a:rPr lang="nl-NL" dirty="0" err="1" smtClean="0">
                <a:sym typeface="Wingdings" pitchFamily="2" charset="2"/>
              </a:rPr>
              <a:t>herindelingsoperatie</a:t>
            </a:r>
            <a:r>
              <a:rPr lang="nl-NL" dirty="0" smtClean="0">
                <a:sym typeface="Wingdings" pitchFamily="2" charset="2"/>
              </a:rPr>
              <a:t> met vooraankondiging, klantreactie en beschikking</a:t>
            </a:r>
          </a:p>
          <a:p>
            <a:endParaRPr lang="nl-NL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None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A9C9-E628-4775-B50D-1800654E510B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84176" y="6303964"/>
            <a:ext cx="5607050" cy="290511"/>
          </a:xfrm>
        </p:spPr>
        <p:txBody>
          <a:bodyPr/>
          <a:lstStyle/>
          <a:p>
            <a:r>
              <a:rPr lang="nl-NL" dirty="0" smtClean="0"/>
              <a:t>Communicatie participatiewet</a:t>
            </a:r>
            <a:endParaRPr dirty="0" smtClean="0"/>
          </a:p>
          <a:p>
            <a:r>
              <a:rPr dirty="0" smtClean="0"/>
              <a:t>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UWV">
      <a:dk1>
        <a:srgbClr val="231F20"/>
      </a:dk1>
      <a:lt1>
        <a:srgbClr val="F5F5F9"/>
      </a:lt1>
      <a:dk2>
        <a:srgbClr val="FF6600"/>
      </a:dk2>
      <a:lt2>
        <a:srgbClr val="0092CF"/>
      </a:lt2>
      <a:accent1>
        <a:srgbClr val="000078"/>
      </a:accent1>
      <a:accent2>
        <a:srgbClr val="0099FF"/>
      </a:accent2>
      <a:accent3>
        <a:srgbClr val="F9F9FB"/>
      </a:accent3>
      <a:accent4>
        <a:srgbClr val="1C191A"/>
      </a:accent4>
      <a:accent5>
        <a:srgbClr val="AAAABE"/>
      </a:accent5>
      <a:accent6>
        <a:srgbClr val="008AE7"/>
      </a:accent6>
      <a:hlink>
        <a:srgbClr val="3300CC"/>
      </a:hlink>
      <a:folHlink>
        <a:srgbClr val="CCF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2558</TotalTime>
  <Words>482</Words>
  <Application>Microsoft Office PowerPoint</Application>
  <PresentationFormat>Diavoorstelling (4:3)</PresentationFormat>
  <Paragraphs>153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Office Theme</vt:lpstr>
      <vt:lpstr>Communicatie Participatiewet</vt:lpstr>
      <vt:lpstr>Campagne Participatiewet</vt:lpstr>
      <vt:lpstr>Campagnemiddelen</vt:lpstr>
      <vt:lpstr>Uwv.nl</vt:lpstr>
      <vt:lpstr>Banners</vt:lpstr>
      <vt:lpstr>Advertenties</vt:lpstr>
      <vt:lpstr>Klantcommunicatie - Wajongers</vt:lpstr>
      <vt:lpstr>Klantcommunicatie - Wajongers</vt:lpstr>
      <vt:lpstr>Klantcommunicatie - Wajongers</vt:lpstr>
      <vt:lpstr>Klantcommunicatie - werkgevers</vt:lpstr>
      <vt:lpstr>Balans in communicatie voor Wajong klant</vt:lpstr>
      <vt:lpstr>Feeling houden met doelgroep</vt:lpstr>
      <vt:lpstr>Samenwerking Clientenraad</vt:lpstr>
      <vt:lpstr>Dia 14</vt:lpstr>
    </vt:vector>
  </TitlesOfParts>
  <Company>Computer Aided Visuals b.v.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 van Schooten</dc:creator>
  <cp:lastModifiedBy>Kim</cp:lastModifiedBy>
  <cp:revision>208</cp:revision>
  <dcterms:created xsi:type="dcterms:W3CDTF">2014-06-12T18:41:21Z</dcterms:created>
  <dcterms:modified xsi:type="dcterms:W3CDTF">2014-06-16T10:27:04Z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test_versie_uwv</vt:lpwstr>
  </property>
  <property fmtid="{D5CDD505-2E9C-101B-9397-08002B2CF9AE}" pid="4" name="ArticulateGUID">
    <vt:lpwstr>DA86A847-1241-4AEA-A467-122B765DC414</vt:lpwstr>
  </property>
  <property fmtid="{D5CDD505-2E9C-101B-9397-08002B2CF9AE}" pid="5" name="ArticulateProjectFull">
    <vt:lpwstr>I:\2011\UWV\2011.098\21-12-2011\UWV_templateV2.ppta</vt:lpwstr>
  </property>
</Properties>
</file>